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110"/>
  </p:notesMasterIdLst>
  <p:sldIdLst>
    <p:sldId id="497" r:id="rId3"/>
    <p:sldId id="605" r:id="rId4"/>
    <p:sldId id="518" r:id="rId5"/>
    <p:sldId id="528" r:id="rId6"/>
    <p:sldId id="525" r:id="rId7"/>
    <p:sldId id="533" r:id="rId8"/>
    <p:sldId id="534" r:id="rId9"/>
    <p:sldId id="519" r:id="rId10"/>
    <p:sldId id="535" r:id="rId11"/>
    <p:sldId id="536" r:id="rId12"/>
    <p:sldId id="526" r:id="rId13"/>
    <p:sldId id="537" r:id="rId14"/>
    <p:sldId id="538" r:id="rId15"/>
    <p:sldId id="539" r:id="rId16"/>
    <p:sldId id="540" r:id="rId17"/>
    <p:sldId id="541" r:id="rId18"/>
    <p:sldId id="542" r:id="rId19"/>
    <p:sldId id="532" r:id="rId20"/>
    <p:sldId id="257" r:id="rId21"/>
    <p:sldId id="606" r:id="rId22"/>
    <p:sldId id="258" r:id="rId23"/>
    <p:sldId id="607" r:id="rId24"/>
    <p:sldId id="608" r:id="rId25"/>
    <p:sldId id="609" r:id="rId26"/>
    <p:sldId id="527" r:id="rId27"/>
    <p:sldId id="520" r:id="rId28"/>
    <p:sldId id="548" r:id="rId29"/>
    <p:sldId id="543" r:id="rId30"/>
    <p:sldId id="545" r:id="rId31"/>
    <p:sldId id="529" r:id="rId32"/>
    <p:sldId id="530" r:id="rId33"/>
    <p:sldId id="531" r:id="rId34"/>
    <p:sldId id="613" r:id="rId35"/>
    <p:sldId id="614" r:id="rId36"/>
    <p:sldId id="615" r:id="rId37"/>
    <p:sldId id="616" r:id="rId38"/>
    <p:sldId id="617" r:id="rId39"/>
    <p:sldId id="618" r:id="rId40"/>
    <p:sldId id="619" r:id="rId41"/>
    <p:sldId id="620" r:id="rId42"/>
    <p:sldId id="621" r:id="rId43"/>
    <p:sldId id="623" r:id="rId44"/>
    <p:sldId id="624" r:id="rId45"/>
    <p:sldId id="625" r:id="rId46"/>
    <p:sldId id="549" r:id="rId47"/>
    <p:sldId id="550" r:id="rId48"/>
    <p:sldId id="612" r:id="rId49"/>
    <p:sldId id="551" r:id="rId50"/>
    <p:sldId id="580" r:id="rId51"/>
    <p:sldId id="581" r:id="rId52"/>
    <p:sldId id="582" r:id="rId53"/>
    <p:sldId id="661" r:id="rId54"/>
    <p:sldId id="662" r:id="rId55"/>
    <p:sldId id="610" r:id="rId56"/>
    <p:sldId id="320" r:id="rId57"/>
    <p:sldId id="337" r:id="rId58"/>
    <p:sldId id="659" r:id="rId59"/>
    <p:sldId id="656" r:id="rId60"/>
    <p:sldId id="317" r:id="rId61"/>
    <p:sldId id="318" r:id="rId62"/>
    <p:sldId id="611" r:id="rId63"/>
    <p:sldId id="546" r:id="rId64"/>
    <p:sldId id="521" r:id="rId65"/>
    <p:sldId id="256" r:id="rId66"/>
    <p:sldId id="260" r:id="rId67"/>
    <p:sldId id="262" r:id="rId68"/>
    <p:sldId id="552" r:id="rId69"/>
    <p:sldId id="553" r:id="rId70"/>
    <p:sldId id="598" r:id="rId71"/>
    <p:sldId id="589" r:id="rId72"/>
    <p:sldId id="599" r:id="rId73"/>
    <p:sldId id="591" r:id="rId74"/>
    <p:sldId id="600" r:id="rId75"/>
    <p:sldId id="596" r:id="rId76"/>
    <p:sldId id="597" r:id="rId77"/>
    <p:sldId id="590" r:id="rId78"/>
    <p:sldId id="592" r:id="rId79"/>
    <p:sldId id="593" r:id="rId80"/>
    <p:sldId id="594" r:id="rId81"/>
    <p:sldId id="554" r:id="rId82"/>
    <p:sldId id="557" r:id="rId83"/>
    <p:sldId id="569" r:id="rId84"/>
    <p:sldId id="558" r:id="rId85"/>
    <p:sldId id="559" r:id="rId86"/>
    <p:sldId id="560" r:id="rId87"/>
    <p:sldId id="588" r:id="rId88"/>
    <p:sldId id="601" r:id="rId89"/>
    <p:sldId id="603" r:id="rId90"/>
    <p:sldId id="604" r:id="rId91"/>
    <p:sldId id="602" r:id="rId92"/>
    <p:sldId id="575" r:id="rId93"/>
    <p:sldId id="561" r:id="rId94"/>
    <p:sldId id="562" r:id="rId95"/>
    <p:sldId id="563" r:id="rId96"/>
    <p:sldId id="564" r:id="rId97"/>
    <p:sldId id="522" r:id="rId98"/>
    <p:sldId id="556" r:id="rId99"/>
    <p:sldId id="567" r:id="rId100"/>
    <p:sldId id="576" r:id="rId101"/>
    <p:sldId id="577" r:id="rId102"/>
    <p:sldId id="570" r:id="rId103"/>
    <p:sldId id="571" r:id="rId104"/>
    <p:sldId id="573" r:id="rId105"/>
    <p:sldId id="572" r:id="rId106"/>
    <p:sldId id="555" r:id="rId107"/>
    <p:sldId id="566" r:id="rId108"/>
    <p:sldId id="477" r:id="rId10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2138" autoAdjust="0"/>
  </p:normalViewPr>
  <p:slideViewPr>
    <p:cSldViewPr snapToGrid="0" snapToObjects="1">
      <p:cViewPr varScale="1">
        <p:scale>
          <a:sx n="106" d="100"/>
          <a:sy n="106" d="100"/>
        </p:scale>
        <p:origin x="672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13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14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24-9-2018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09113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99591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3515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http://microservices.io/patterns/data/event-driven-architecture.html</a:t>
            </a:r>
          </a:p>
          <a:p>
            <a:r>
              <a:rPr lang="en-US" dirty="0"/>
              <a:t>http://eventuate.io/whyeventdriven.html</a:t>
            </a:r>
          </a:p>
          <a:p>
            <a:r>
              <a:rPr lang="en-US" dirty="0"/>
              <a:t>http://www.kennybastani.com/2017/01/building-event-driven-microservices.html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292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spend a little time on </a:t>
            </a:r>
            <a:r>
              <a:rPr lang="en-US" dirty="0" err="1"/>
              <a:t>microservices</a:t>
            </a:r>
            <a:r>
              <a:rPr lang="en-US" dirty="0"/>
              <a:t> - why decided to apply a </a:t>
            </a:r>
            <a:r>
              <a:rPr lang="en-US" dirty="0" err="1"/>
              <a:t>microservices</a:t>
            </a:r>
            <a:r>
              <a:rPr lang="en-US" dirty="0"/>
              <a:t> architecture (objectives, expectations) and how we designed the architecture in our case (link to </a:t>
            </a:r>
            <a:r>
              <a:rPr lang="en-US" dirty="0" err="1"/>
              <a:t>Omesa</a:t>
            </a:r>
            <a:r>
              <a:rPr lang="en-US" dirty="0"/>
              <a:t>?). What were the rules and assumptions. Here we can perhaps show how we use Slack and </a:t>
            </a:r>
            <a:r>
              <a:rPr lang="en-US" dirty="0" err="1"/>
              <a:t>GitHubExplain</a:t>
            </a:r>
            <a:r>
              <a:rPr lang="en-US" dirty="0"/>
              <a:t> in some details what important role events played.  Maybe at that point also discuss the workflow (@Luis Weir’s article and our discussions around that).Perhaps we can use the Event Monitor Dashboard (that shows all on </a:t>
            </a:r>
            <a:r>
              <a:rPr lang="en-US" dirty="0" err="1"/>
              <a:t>EventHub</a:t>
            </a:r>
            <a:r>
              <a:rPr lang="en-US" dirty="0"/>
              <a:t>/Kafka events on a timeline ) to illustrate the story on the events (and the Order workflow)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4683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http://www.dreweaster.com/blog/2016/05/08/the-art-of-microservices-integration-using-service-choreography/</a:t>
            </a:r>
          </a:p>
          <a:p>
            <a:r>
              <a:rPr lang="nl-NL" dirty="0"/>
              <a:t>End-</a:t>
            </a:r>
            <a:r>
              <a:rPr lang="nl-NL" dirty="0" err="1"/>
              <a:t>to</a:t>
            </a:r>
            <a:r>
              <a:rPr lang="nl-NL" dirty="0"/>
              <a:t>-end </a:t>
            </a:r>
            <a:r>
              <a:rPr lang="nl-NL" dirty="0" err="1"/>
              <a:t>autonomy</a:t>
            </a:r>
            <a:r>
              <a:rPr lang="nl-NL" dirty="0"/>
              <a:t> (</a:t>
            </a:r>
            <a:r>
              <a:rPr lang="nl-NL" dirty="0" err="1"/>
              <a:t>each</a:t>
            </a:r>
            <a:r>
              <a:rPr lang="nl-NL" dirty="0"/>
              <a:t> microservice </a:t>
            </a:r>
            <a:r>
              <a:rPr lang="nl-NL" dirty="0" err="1"/>
              <a:t>leverages</a:t>
            </a:r>
            <a:r>
              <a:rPr lang="nl-NL" dirty="0"/>
              <a:t> event </a:t>
            </a:r>
            <a:r>
              <a:rPr lang="nl-NL" dirty="0" err="1"/>
              <a:t>sourcing</a:t>
            </a:r>
            <a:r>
              <a:rPr lang="nl-NL" baseline="0" dirty="0"/>
              <a:t> </a:t>
            </a:r>
            <a:r>
              <a:rPr lang="nl-NL" baseline="0" dirty="0" err="1"/>
              <a:t>to</a:t>
            </a:r>
            <a:r>
              <a:rPr lang="nl-NL" baseline="0" dirty="0"/>
              <a:t> </a:t>
            </a:r>
            <a:r>
              <a:rPr lang="nl-NL" baseline="0" dirty="0" err="1"/>
              <a:t>maintain</a:t>
            </a:r>
            <a:r>
              <a:rPr lang="nl-NL" baseline="0" dirty="0"/>
              <a:t> </a:t>
            </a:r>
            <a:r>
              <a:rPr lang="nl-NL" baseline="0" dirty="0" err="1"/>
              <a:t>the</a:t>
            </a:r>
            <a:r>
              <a:rPr lang="nl-NL" baseline="0" dirty="0"/>
              <a:t> state </a:t>
            </a:r>
            <a:r>
              <a:rPr lang="nl-NL" baseline="0" dirty="0" err="1"/>
              <a:t>it</a:t>
            </a:r>
            <a:r>
              <a:rPr lang="nl-NL" baseline="0" dirty="0"/>
              <a:t> </a:t>
            </a:r>
            <a:r>
              <a:rPr lang="nl-NL" baseline="0" dirty="0" err="1"/>
              <a:t>needs</a:t>
            </a:r>
            <a:r>
              <a:rPr lang="nl-NL" baseline="0" dirty="0"/>
              <a:t> (even </a:t>
            </a:r>
            <a:r>
              <a:rPr lang="nl-NL" baseline="0" dirty="0" err="1"/>
              <a:t>though</a:t>
            </a:r>
            <a:r>
              <a:rPr lang="nl-NL" baseline="0" dirty="0"/>
              <a:t> </a:t>
            </a:r>
            <a:r>
              <a:rPr lang="nl-NL" baseline="0" dirty="0" err="1"/>
              <a:t>it</a:t>
            </a:r>
            <a:r>
              <a:rPr lang="nl-NL" baseline="0" dirty="0"/>
              <a:t> does </a:t>
            </a:r>
            <a:r>
              <a:rPr lang="nl-NL" baseline="0" dirty="0" err="1"/>
              <a:t>not</a:t>
            </a:r>
            <a:r>
              <a:rPr lang="nl-NL" baseline="0" dirty="0"/>
              <a:t> </a:t>
            </a:r>
            <a:r>
              <a:rPr lang="nl-NL" baseline="0" dirty="0" err="1"/>
              <a:t>own</a:t>
            </a:r>
            <a:r>
              <a:rPr lang="nl-NL" baseline="0" dirty="0"/>
              <a:t> </a:t>
            </a:r>
            <a:r>
              <a:rPr lang="nl-NL" baseline="0" dirty="0" err="1"/>
              <a:t>it</a:t>
            </a:r>
            <a:r>
              <a:rPr lang="nl-NL" baseline="0" dirty="0"/>
              <a:t>)</a:t>
            </a:r>
          </a:p>
          <a:p>
            <a:endParaRPr lang="nl-NL" baseline="0" dirty="0"/>
          </a:p>
          <a:p>
            <a:r>
              <a:rPr lang="en-US" dirty="0"/>
              <a:t>https://www.slideshare.net/CAinc/hypermediadriven-orchestration-in-microservices-55985377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609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93822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692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Deploy and Run (Docker Containers)</a:t>
            </a:r>
          </a:p>
          <a:p>
            <a:pPr lvl="1"/>
            <a:r>
              <a:rPr lang="en-US" dirty="0"/>
              <a:t>Distributed infrastructure (scalable and available)</a:t>
            </a:r>
          </a:p>
          <a:p>
            <a:pPr lvl="1"/>
            <a:r>
              <a:rPr lang="en-US" dirty="0"/>
              <a:t>Hide infrastructure from DevOps teams</a:t>
            </a:r>
          </a:p>
          <a:p>
            <a:pPr lvl="1"/>
            <a:r>
              <a:rPr lang="en-US" dirty="0"/>
              <a:t>Auto-healing</a:t>
            </a:r>
          </a:p>
          <a:p>
            <a:pPr lvl="1"/>
            <a:r>
              <a:rPr lang="en-US" dirty="0"/>
              <a:t>Elastic Scale </a:t>
            </a:r>
          </a:p>
          <a:p>
            <a:pPr lvl="1"/>
            <a:r>
              <a:rPr lang="en-US" dirty="0"/>
              <a:t>Wire up the micros – connect dynamically (service discovery)</a:t>
            </a:r>
          </a:p>
          <a:p>
            <a:pPr lvl="1"/>
            <a:r>
              <a:rPr lang="en-US" dirty="0"/>
              <a:t>Load Balance</a:t>
            </a:r>
          </a:p>
          <a:p>
            <a:pPr lvl="1"/>
            <a:r>
              <a:rPr lang="en-US" dirty="0"/>
              <a:t>Provide Persistent storage</a:t>
            </a:r>
          </a:p>
          <a:p>
            <a:pPr lvl="1"/>
            <a:r>
              <a:rPr lang="en-US" dirty="0"/>
              <a:t>Rolling Upgrade</a:t>
            </a:r>
          </a:p>
          <a:p>
            <a:pPr lvl="1"/>
            <a:r>
              <a:rPr lang="en-US" dirty="0"/>
              <a:t>Configuration &amp; Secret Management</a:t>
            </a:r>
          </a:p>
          <a:p>
            <a:pPr lvl="1"/>
            <a:r>
              <a:rPr lang="en-US" dirty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27776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779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56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RequestCounter</a:t>
            </a:r>
            <a:r>
              <a:rPr lang="en-US" dirty="0"/>
              <a:t> on K8S</a:t>
            </a:r>
          </a:p>
          <a:p>
            <a:pPr lvl="1"/>
            <a:r>
              <a:rPr lang="en-US" dirty="0"/>
              <a:t>Deployment with two replicas</a:t>
            </a:r>
          </a:p>
          <a:p>
            <a:pPr lvl="1"/>
            <a:r>
              <a:rPr lang="en-US" dirty="0"/>
              <a:t>Readiness Probe, Liveness probe</a:t>
            </a:r>
          </a:p>
          <a:p>
            <a:pPr lvl="1"/>
            <a:r>
              <a:rPr lang="en-US" dirty="0"/>
              <a:t>Kill-switch – special request that can disable liveness </a:t>
            </a:r>
          </a:p>
          <a:p>
            <a:r>
              <a:rPr lang="en-US" dirty="0"/>
              <a:t>Steps</a:t>
            </a:r>
          </a:p>
          <a:p>
            <a:pPr lvl="1"/>
            <a:r>
              <a:rPr lang="en-US" dirty="0"/>
              <a:t>Apply deployment with </a:t>
            </a:r>
            <a:r>
              <a:rPr lang="en-US" dirty="0" err="1"/>
              <a:t>kubectl</a:t>
            </a:r>
            <a:endParaRPr lang="en-US" dirty="0"/>
          </a:p>
          <a:p>
            <a:pPr lvl="1"/>
            <a:r>
              <a:rPr lang="en-US" dirty="0"/>
              <a:t>Show in dashboard /cli two pods are started</a:t>
            </a:r>
          </a:p>
          <a:p>
            <a:pPr lvl="1"/>
            <a:r>
              <a:rPr lang="en-US" dirty="0"/>
              <a:t>Demo calls: load balanced, no shared state</a:t>
            </a:r>
          </a:p>
          <a:p>
            <a:pPr lvl="1"/>
            <a:r>
              <a:rPr lang="en-US" dirty="0"/>
              <a:t>Kill one – continue to make calls (no longer load balanced)</a:t>
            </a:r>
          </a:p>
          <a:p>
            <a:pPr lvl="1"/>
            <a:r>
              <a:rPr lang="en-US" dirty="0"/>
              <a:t>A second pod is started (because of liveness was broken)</a:t>
            </a:r>
          </a:p>
          <a:p>
            <a:pPr lvl="1"/>
            <a:r>
              <a:rPr lang="en-US" dirty="0"/>
              <a:t>Scale deployment to three – show that three pods are running</a:t>
            </a:r>
          </a:p>
          <a:p>
            <a:pPr lvl="1"/>
            <a:r>
              <a:rPr lang="en-US" dirty="0"/>
              <a:t>Upgrade to v2 – using </a:t>
            </a:r>
            <a:r>
              <a:rPr lang="en-US" dirty="0" err="1"/>
              <a:t>Redis</a:t>
            </a:r>
            <a:r>
              <a:rPr lang="en-US" dirty="0"/>
              <a:t> for shared state</a:t>
            </a:r>
          </a:p>
          <a:p>
            <a:pPr lvl="1"/>
            <a:r>
              <a:rPr lang="en-US" dirty="0"/>
              <a:t>Now kill all three (three rapid kill calls); new instances – proceed from same state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8270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41236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15968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2538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https://docs.us-phoenix-1.oraclecloud.com/Content/Registry/Concepts/registryoverview.htm?Highlight=registry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2690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Monitor</a:t>
            </a:r>
          </a:p>
          <a:p>
            <a:pPr lvl="1"/>
            <a:r>
              <a:rPr lang="en-US" dirty="0"/>
              <a:t>Health</a:t>
            </a:r>
          </a:p>
          <a:p>
            <a:pPr lvl="1"/>
            <a:r>
              <a:rPr lang="en-US" dirty="0"/>
              <a:t>Load/performance</a:t>
            </a:r>
          </a:p>
          <a:p>
            <a:r>
              <a:rPr lang="en-US" dirty="0"/>
              <a:t>Tracing</a:t>
            </a:r>
          </a:p>
          <a:p>
            <a:r>
              <a:rPr lang="en-US" dirty="0"/>
              <a:t>Collect metrics &amp; logs for analysis</a:t>
            </a:r>
          </a:p>
          <a:p>
            <a:r>
              <a:rPr lang="en-US" dirty="0"/>
              <a:t>Route</a:t>
            </a:r>
          </a:p>
          <a:p>
            <a:pPr lvl="1"/>
            <a:r>
              <a:rPr lang="en-US" dirty="0"/>
              <a:t>A/B, Canary, Authorize/Policy Enforcement, Protocols</a:t>
            </a:r>
          </a:p>
          <a:p>
            <a:pPr lvl="1"/>
            <a:r>
              <a:rPr lang="en-US" dirty="0"/>
              <a:t>Circuit Breaker, Throttle (Rate Limiting)</a:t>
            </a:r>
          </a:p>
          <a:p>
            <a:r>
              <a:rPr lang="en-US" dirty="0"/>
              <a:t>Mirror traffic for asynchronous testing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TLS</a:t>
            </a:r>
          </a:p>
          <a:p>
            <a:pPr lvl="1"/>
            <a:r>
              <a:rPr lang="en-US" dirty="0"/>
              <a:t>Access control – whitelist/blacklist, </a:t>
            </a:r>
            <a:br>
              <a:rPr lang="en-US" dirty="0"/>
            </a:br>
            <a:endParaRPr lang="en-US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436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Dock</a:t>
            </a:r>
            <a:r>
              <a:rPr lang="en-US" baseline="0" dirty="0"/>
              <a:t>er container</a:t>
            </a:r>
          </a:p>
          <a:p>
            <a:r>
              <a:rPr lang="en-US" baseline="0" dirty="0"/>
              <a:t>Injected into Pod</a:t>
            </a:r>
          </a:p>
          <a:p>
            <a:r>
              <a:rPr lang="en-US" baseline="0" dirty="0"/>
              <a:t>Handles all inbound/outbound traffic</a:t>
            </a:r>
          </a:p>
          <a:p>
            <a:r>
              <a:rPr lang="en-US" baseline="0" dirty="0"/>
              <a:t>Guided by Pilot</a:t>
            </a:r>
          </a:p>
          <a:p>
            <a:r>
              <a:rPr lang="en-US" baseline="0" dirty="0"/>
              <a:t>Reporting to Mixer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553814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https://blogs.oracle.com/developers/kubecon-europe-2018-oracle-open-serverless-standards-fn-project-and-kubernetes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6009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https://cloudevents.io/</a:t>
            </a:r>
          </a:p>
          <a:p>
            <a:r>
              <a:rPr lang="nl-NL" dirty="0"/>
              <a:t>https://serverless.com/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5782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18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  <a:p>
            <a:r>
              <a:rPr lang="en-US" dirty="0"/>
              <a:t>Requirements</a:t>
            </a:r>
          </a:p>
          <a:p>
            <a:r>
              <a:rPr lang="en-US" dirty="0"/>
              <a:t>Specifications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986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Viktor </a:t>
            </a:r>
            <a:r>
              <a:rPr lang="en-US" dirty="0" err="1"/>
              <a:t>Korchnoi</a:t>
            </a:r>
            <a:r>
              <a:rPr lang="en-US" baseline="0" dirty="0"/>
              <a:t> – Stateless </a:t>
            </a:r>
            <a:r>
              <a:rPr lang="en-US" baseline="0" dirty="0" err="1"/>
              <a:t>Chessplayer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5107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746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28262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71253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https://www.slideshare.net/LorenzoNicora/from-c-to-q-one-event-at-the-time-event-sourcing-illustrated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1357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5931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&amp; SCS Architecture &amp; Platform - architecture brainstorm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86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40174-7A61-4296-A2DD-ED82D8C05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DAD4DF-7DCF-4EFD-9492-2834B0AB4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078C7-E167-48AD-A96E-F8AB09EC8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10A58B-D59A-4896-9AC2-B414A3CE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CE81D8-7D4B-4739-9457-445929F1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093-3323-4D05-B992-2A66033E6179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13486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5776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197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&amp; SCS Architecture &amp; Platform - architecture brainstorm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3.jp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26" Type="http://schemas.openxmlformats.org/officeDocument/2006/relationships/slideLayout" Target="../slideLayouts/slideLayout46.xml"/><Relationship Id="rId39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41.xml"/><Relationship Id="rId34" Type="http://schemas.openxmlformats.org/officeDocument/2006/relationships/slideLayout" Target="../slideLayouts/slideLayout54.xml"/><Relationship Id="rId42" Type="http://schemas.openxmlformats.org/officeDocument/2006/relationships/slideLayout" Target="../slideLayouts/slideLayout62.xml"/><Relationship Id="rId47" Type="http://schemas.openxmlformats.org/officeDocument/2006/relationships/slideLayout" Target="../slideLayouts/slideLayout67.xml"/><Relationship Id="rId50" Type="http://schemas.openxmlformats.org/officeDocument/2006/relationships/slideLayout" Target="../slideLayouts/slideLayout70.xml"/><Relationship Id="rId55" Type="http://schemas.openxmlformats.org/officeDocument/2006/relationships/slideLayout" Target="../slideLayouts/slideLayout75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29" Type="http://schemas.openxmlformats.org/officeDocument/2006/relationships/slideLayout" Target="../slideLayouts/slideLayout49.xml"/><Relationship Id="rId41" Type="http://schemas.openxmlformats.org/officeDocument/2006/relationships/slideLayout" Target="../slideLayouts/slideLayout61.xml"/><Relationship Id="rId54" Type="http://schemas.openxmlformats.org/officeDocument/2006/relationships/slideLayout" Target="../slideLayouts/slideLayout74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52.xml"/><Relationship Id="rId37" Type="http://schemas.openxmlformats.org/officeDocument/2006/relationships/slideLayout" Target="../slideLayouts/slideLayout57.xml"/><Relationship Id="rId40" Type="http://schemas.openxmlformats.org/officeDocument/2006/relationships/slideLayout" Target="../slideLayouts/slideLayout60.xml"/><Relationship Id="rId45" Type="http://schemas.openxmlformats.org/officeDocument/2006/relationships/slideLayout" Target="../slideLayouts/slideLayout65.xml"/><Relationship Id="rId53" Type="http://schemas.openxmlformats.org/officeDocument/2006/relationships/slideLayout" Target="../slideLayouts/slideLayout73.xml"/><Relationship Id="rId58" Type="http://schemas.openxmlformats.org/officeDocument/2006/relationships/slideLayout" Target="../slideLayouts/slideLayout78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43.xml"/><Relationship Id="rId28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56.xml"/><Relationship Id="rId49" Type="http://schemas.openxmlformats.org/officeDocument/2006/relationships/slideLayout" Target="../slideLayouts/slideLayout69.xml"/><Relationship Id="rId57" Type="http://schemas.openxmlformats.org/officeDocument/2006/relationships/slideLayout" Target="../slideLayouts/slideLayout77.xml"/><Relationship Id="rId61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31" Type="http://schemas.openxmlformats.org/officeDocument/2006/relationships/slideLayout" Target="../slideLayouts/slideLayout51.xml"/><Relationship Id="rId44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72.xml"/><Relationship Id="rId60" Type="http://schemas.openxmlformats.org/officeDocument/2006/relationships/slideLayout" Target="../slideLayouts/slideLayout8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slideLayout" Target="../slideLayouts/slideLayout42.xml"/><Relationship Id="rId27" Type="http://schemas.openxmlformats.org/officeDocument/2006/relationships/slideLayout" Target="../slideLayouts/slideLayout47.xml"/><Relationship Id="rId30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63.xml"/><Relationship Id="rId48" Type="http://schemas.openxmlformats.org/officeDocument/2006/relationships/slideLayout" Target="../slideLayouts/slideLayout68.xml"/><Relationship Id="rId56" Type="http://schemas.openxmlformats.org/officeDocument/2006/relationships/slideLayout" Target="../slideLayouts/slideLayout76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8.xml"/><Relationship Id="rId51" Type="http://schemas.openxmlformats.org/officeDocument/2006/relationships/slideLayout" Target="../slideLayouts/slideLayout71.xml"/><Relationship Id="rId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45.xml"/><Relationship Id="rId33" Type="http://schemas.openxmlformats.org/officeDocument/2006/relationships/slideLayout" Target="../slideLayouts/slideLayout53.xml"/><Relationship Id="rId38" Type="http://schemas.openxmlformats.org/officeDocument/2006/relationships/slideLayout" Target="../slideLayouts/slideLayout58.xml"/><Relationship Id="rId46" Type="http://schemas.openxmlformats.org/officeDocument/2006/relationships/slideLayout" Target="../slideLayouts/slideLayout66.xml"/><Relationship Id="rId59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4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  <p:sldLayoutId id="2147483760" r:id="rId16"/>
    <p:sldLayoutId id="2147483761" r:id="rId17"/>
    <p:sldLayoutId id="2147483762" r:id="rId18"/>
    <p:sldLayoutId id="2147483763" r:id="rId19"/>
    <p:sldLayoutId id="2147483764" r:id="rId20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6.png"/><Relationship Id="rId4" Type="http://schemas.openxmlformats.org/officeDocument/2006/relationships/image" Target="../media/image12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9.png"/><Relationship Id="rId4" Type="http://schemas.openxmlformats.org/officeDocument/2006/relationships/image" Target="../media/image103.tif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1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38.png"/><Relationship Id="rId18" Type="http://schemas.openxmlformats.org/officeDocument/2006/relationships/image" Target="../media/image141.png"/><Relationship Id="rId3" Type="http://schemas.openxmlformats.org/officeDocument/2006/relationships/image" Target="../media/image133.tiff"/><Relationship Id="rId21" Type="http://schemas.openxmlformats.org/officeDocument/2006/relationships/image" Target="../media/image144.png"/><Relationship Id="rId7" Type="http://schemas.openxmlformats.org/officeDocument/2006/relationships/image" Target="../media/image130.png"/><Relationship Id="rId12" Type="http://schemas.openxmlformats.org/officeDocument/2006/relationships/image" Target="../media/image136.png"/><Relationship Id="rId17" Type="http://schemas.openxmlformats.org/officeDocument/2006/relationships/image" Target="../media/image140.png"/><Relationship Id="rId2" Type="http://schemas.openxmlformats.org/officeDocument/2006/relationships/image" Target="../media/image116.png"/><Relationship Id="rId16" Type="http://schemas.openxmlformats.org/officeDocument/2006/relationships/image" Target="../media/image139.png"/><Relationship Id="rId20" Type="http://schemas.openxmlformats.org/officeDocument/2006/relationships/image" Target="../media/image1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5.png"/><Relationship Id="rId5" Type="http://schemas.openxmlformats.org/officeDocument/2006/relationships/image" Target="../media/image101.png"/><Relationship Id="rId15" Type="http://schemas.openxmlformats.org/officeDocument/2006/relationships/image" Target="../media/image138.png"/><Relationship Id="rId10" Type="http://schemas.openxmlformats.org/officeDocument/2006/relationships/image" Target="../media/image134.jpeg"/><Relationship Id="rId19" Type="http://schemas.openxmlformats.org/officeDocument/2006/relationships/image" Target="../media/image142.jpeg"/><Relationship Id="rId4" Type="http://schemas.openxmlformats.org/officeDocument/2006/relationships/image" Target="../media/image106.png"/><Relationship Id="rId9" Type="http://schemas.openxmlformats.org/officeDocument/2006/relationships/image" Target="../media/image62.png"/><Relationship Id="rId14" Type="http://schemas.openxmlformats.org/officeDocument/2006/relationships/image" Target="../media/image137.png"/><Relationship Id="rId22" Type="http://schemas.openxmlformats.org/officeDocument/2006/relationships/image" Target="../media/image14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53.tiff"/><Relationship Id="rId18" Type="http://schemas.openxmlformats.org/officeDocument/2006/relationships/image" Target="../media/image135.png"/><Relationship Id="rId3" Type="http://schemas.openxmlformats.org/officeDocument/2006/relationships/image" Target="../media/image147.tiff"/><Relationship Id="rId21" Type="http://schemas.openxmlformats.org/officeDocument/2006/relationships/image" Target="../media/image130.png"/><Relationship Id="rId7" Type="http://schemas.openxmlformats.org/officeDocument/2006/relationships/image" Target="../media/image149.tiff"/><Relationship Id="rId12" Type="http://schemas.openxmlformats.org/officeDocument/2006/relationships/image" Target="../media/image152.tiff"/><Relationship Id="rId17" Type="http://schemas.openxmlformats.org/officeDocument/2006/relationships/image" Target="../media/image129.png"/><Relationship Id="rId2" Type="http://schemas.openxmlformats.org/officeDocument/2006/relationships/image" Target="../media/image146.tiff"/><Relationship Id="rId16" Type="http://schemas.openxmlformats.org/officeDocument/2006/relationships/image" Target="../media/image102.gif"/><Relationship Id="rId20" Type="http://schemas.openxmlformats.org/officeDocument/2006/relationships/image" Target="../media/image14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11" Type="http://schemas.openxmlformats.org/officeDocument/2006/relationships/image" Target="../media/image151.png"/><Relationship Id="rId5" Type="http://schemas.openxmlformats.org/officeDocument/2006/relationships/image" Target="../media/image57.png"/><Relationship Id="rId15" Type="http://schemas.openxmlformats.org/officeDocument/2006/relationships/image" Target="../media/image155.tiff"/><Relationship Id="rId23" Type="http://schemas.openxmlformats.org/officeDocument/2006/relationships/image" Target="../media/image101.png"/><Relationship Id="rId10" Type="http://schemas.openxmlformats.org/officeDocument/2006/relationships/image" Target="../media/image150.png"/><Relationship Id="rId19" Type="http://schemas.openxmlformats.org/officeDocument/2006/relationships/image" Target="../media/image139.png"/><Relationship Id="rId4" Type="http://schemas.openxmlformats.org/officeDocument/2006/relationships/image" Target="../media/image133.tiff"/><Relationship Id="rId9" Type="http://schemas.openxmlformats.org/officeDocument/2006/relationships/image" Target="../media/image118.png"/><Relationship Id="rId14" Type="http://schemas.openxmlformats.org/officeDocument/2006/relationships/image" Target="../media/image154.tiff"/><Relationship Id="rId22" Type="http://schemas.openxmlformats.org/officeDocument/2006/relationships/image" Target="../media/image11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6.png"/><Relationship Id="rId7" Type="http://schemas.openxmlformats.org/officeDocument/2006/relationships/hyperlink" Target="mailto:info@amis.n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mis.nl/" TargetMode="External"/><Relationship Id="rId11" Type="http://schemas.openxmlformats.org/officeDocument/2006/relationships/image" Target="../media/image160.png"/><Relationship Id="rId5" Type="http://schemas.openxmlformats.org/officeDocument/2006/relationships/hyperlink" Target="mailto:lucas.jellema@amis.nl" TargetMode="External"/><Relationship Id="rId10" Type="http://schemas.openxmlformats.org/officeDocument/2006/relationships/image" Target="../media/image159.png"/><Relationship Id="rId4" Type="http://schemas.openxmlformats.org/officeDocument/2006/relationships/hyperlink" Target="http://technology.amis.nl/" TargetMode="External"/><Relationship Id="rId9" Type="http://schemas.openxmlformats.org/officeDocument/2006/relationships/image" Target="../media/image15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hyperlink" Target="https://mlab.com/databases/world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hyperlink" Target="https://jeeconf2018customerms-a516817.apaas.us2.oraclecloud.com/customer" TargetMode="External"/><Relationship Id="rId10" Type="http://schemas.openxmlformats.org/officeDocument/2006/relationships/hyperlink" Target="https://orderms-a516817.apaas.us2.oraclecloud.com/order-api/orders" TargetMode="External"/><Relationship Id="rId4" Type="http://schemas.openxmlformats.org/officeDocument/2006/relationships/image" Target="../media/image35.jpeg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jpeg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0.png"/><Relationship Id="rId26" Type="http://schemas.microsoft.com/office/2007/relationships/hdphoto" Target="../media/hdphoto2.wdp"/><Relationship Id="rId3" Type="http://schemas.openxmlformats.org/officeDocument/2006/relationships/image" Target="../media/image57.png"/><Relationship Id="rId21" Type="http://schemas.openxmlformats.org/officeDocument/2006/relationships/image" Target="../media/image36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69.png"/><Relationship Id="rId25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68.png"/><Relationship Id="rId20" Type="http://schemas.openxmlformats.org/officeDocument/2006/relationships/image" Target="../media/image72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24" Type="http://schemas.openxmlformats.org/officeDocument/2006/relationships/image" Target="../media/image75.jpg"/><Relationship Id="rId5" Type="http://schemas.openxmlformats.org/officeDocument/2006/relationships/image" Target="../media/image59.jpeg"/><Relationship Id="rId15" Type="http://schemas.openxmlformats.org/officeDocument/2006/relationships/image" Target="../media/image39.png"/><Relationship Id="rId23" Type="http://schemas.openxmlformats.org/officeDocument/2006/relationships/image" Target="../media/image74.jpeg"/><Relationship Id="rId10" Type="http://schemas.openxmlformats.org/officeDocument/2006/relationships/image" Target="../media/image64.png"/><Relationship Id="rId19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microsoft.com/office/2007/relationships/hdphoto" Target="../media/hdphoto1.wdp"/><Relationship Id="rId22" Type="http://schemas.openxmlformats.org/officeDocument/2006/relationships/image" Target="../media/image7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medium.com/@philborlin/self-contained-systems-part-8-events-4122d6f5d52" TargetMode="External"/><Relationship Id="rId1" Type="http://schemas.openxmlformats.org/officeDocument/2006/relationships/slideLayout" Target="../slideLayouts/slideLayout2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1.png"/><Relationship Id="rId4" Type="http://schemas.openxmlformats.org/officeDocument/2006/relationships/image" Target="../media/image3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tif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cloud.oracle.com/en_US/containers" TargetMode="Externa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5" Type="http://schemas.openxmlformats.org/officeDocument/2006/relationships/image" Target="../media/image37.png"/><Relationship Id="rId4" Type="http://schemas.openxmlformats.org/officeDocument/2006/relationships/image" Target="../media/image94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6.png"/><Relationship Id="rId5" Type="http://schemas.openxmlformats.org/officeDocument/2006/relationships/image" Target="../media/image88.png"/><Relationship Id="rId4" Type="http://schemas.openxmlformats.org/officeDocument/2006/relationships/image" Target="../media/image37.png"/></Relationships>
</file>

<file path=ppt/slides/_rels/slide89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94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png"/><Relationship Id="rId5" Type="http://schemas.openxmlformats.org/officeDocument/2006/relationships/image" Target="../media/image88.png"/><Relationship Id="rId4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8.png"/><Relationship Id="rId5" Type="http://schemas.openxmlformats.org/officeDocument/2006/relationships/image" Target="../media/image37.png"/><Relationship Id="rId4" Type="http://schemas.openxmlformats.org/officeDocument/2006/relationships/image" Target="../media/image98.jpe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gif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tif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5.png"/><Relationship Id="rId5" Type="http://schemas.openxmlformats.org/officeDocument/2006/relationships/image" Target="../media/image104.jpeg"/><Relationship Id="rId4" Type="http://schemas.openxmlformats.org/officeDocument/2006/relationships/image" Target="../media/image71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08.jpeg"/><Relationship Id="rId7" Type="http://schemas.openxmlformats.org/officeDocument/2006/relationships/image" Target="../media/image11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10" Type="http://schemas.openxmlformats.org/officeDocument/2006/relationships/image" Target="../media/image115.jpeg"/><Relationship Id="rId4" Type="http://schemas.openxmlformats.org/officeDocument/2006/relationships/image" Target="../media/image109.jpeg"/><Relationship Id="rId9" Type="http://schemas.openxmlformats.org/officeDocument/2006/relationships/image" Target="../media/image114.jpe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8.png"/><Relationship Id="rId7" Type="http://schemas.openxmlformats.org/officeDocument/2006/relationships/image" Target="../media/image121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10" Type="http://schemas.openxmlformats.org/officeDocument/2006/relationships/image" Target="../media/image124.png"/><Relationship Id="rId4" Type="http://schemas.openxmlformats.org/officeDocument/2006/relationships/image" Target="../media/image116.png"/><Relationship Id="rId9" Type="http://schemas.openxmlformats.org/officeDocument/2006/relationships/image" Target="../media/image12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the Oracle Cloud </a:t>
            </a:r>
            <a:r>
              <a:rPr lang="en-US" dirty="0" err="1"/>
              <a:t>Microservices</a:t>
            </a:r>
            <a:r>
              <a:rPr lang="en-US" dirty="0"/>
              <a:t> Platform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open, manageable, polyglot and scalable</a:t>
            </a:r>
            <a:endParaRPr lang="nl-NL" sz="24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880618"/>
            <a:ext cx="4464000" cy="1512000"/>
          </a:xfrm>
        </p:spPr>
        <p:txBody>
          <a:bodyPr/>
          <a:lstStyle/>
          <a:p>
            <a:r>
              <a:rPr lang="en-US" sz="2800" dirty="0"/>
              <a:t>On what would be and still can be…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4433906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Jellema, CTO of AMIS</a:t>
            </a:r>
          </a:p>
          <a:p>
            <a:r>
              <a:rPr lang="en-US" sz="1300" dirty="0"/>
              <a:t>nlOUG </a:t>
            </a:r>
            <a:r>
              <a:rPr lang="en-US" sz="1300" dirty="0" err="1"/>
              <a:t>TechExperience</a:t>
            </a:r>
            <a:r>
              <a:rPr lang="en-US" sz="1300" dirty="0"/>
              <a:t> 2018, Amersfoort, The Netherlands</a:t>
            </a:r>
            <a:endParaRPr lang="nl-NL" sz="1300" dirty="0" err="1"/>
          </a:p>
        </p:txBody>
      </p:sp>
      <p:pic>
        <p:nvPicPr>
          <p:cNvPr id="1026" name="Picture 2" descr="nl Oracle User 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684" y="134363"/>
            <a:ext cx="1609878" cy="5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0" y="1916705"/>
            <a:ext cx="3824723" cy="212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pbs.twimg.com/media/DLVg_ATV4AA9Sg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56" y="1270618"/>
            <a:ext cx="2059867" cy="15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Envoy Sidecar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4814" y="4971750"/>
            <a:ext cx="3240000" cy="108000"/>
          </a:xfrm>
        </p:spPr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6814" y="497175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100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329360" y="1602982"/>
            <a:ext cx="6413957" cy="3091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649476" y="1775009"/>
            <a:ext cx="4568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/>
              <a:t>Pod</a:t>
            </a:r>
            <a:endParaRPr lang="nl-NL" sz="2000" dirty="0" err="1"/>
          </a:p>
        </p:txBody>
      </p:sp>
      <p:pic>
        <p:nvPicPr>
          <p:cNvPr id="8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0" y="2082786"/>
            <a:ext cx="3793264" cy="2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be 8"/>
          <p:cNvSpPr/>
          <p:nvPr/>
        </p:nvSpPr>
        <p:spPr>
          <a:xfrm>
            <a:off x="4196226" y="2082786"/>
            <a:ext cx="1815643" cy="8288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r>
              <a:rPr lang="en-US" dirty="0"/>
              <a:t>Envoy Sidecar</a:t>
            </a:r>
            <a:endParaRPr lang="nl-NL" dirty="0"/>
          </a:p>
        </p:txBody>
      </p:sp>
      <p:sp>
        <p:nvSpPr>
          <p:cNvPr id="10" name="Down Arrow 9"/>
          <p:cNvSpPr/>
          <p:nvPr/>
        </p:nvSpPr>
        <p:spPr>
          <a:xfrm>
            <a:off x="4788283" y="1118973"/>
            <a:ext cx="315764" cy="1013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Down Arrow 10"/>
          <p:cNvSpPr/>
          <p:nvPr/>
        </p:nvSpPr>
        <p:spPr>
          <a:xfrm flipV="1">
            <a:off x="5227425" y="1118973"/>
            <a:ext cx="315764" cy="1013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Left-Right Arrow 11"/>
          <p:cNvSpPr/>
          <p:nvPr/>
        </p:nvSpPr>
        <p:spPr>
          <a:xfrm rot="20158568">
            <a:off x="3542870" y="2778908"/>
            <a:ext cx="860989" cy="2973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5881545" y="2313030"/>
            <a:ext cx="1420938" cy="368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4463647" y="792000"/>
            <a:ext cx="13272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http(s), </a:t>
            </a:r>
            <a:r>
              <a:rPr lang="en-US" sz="1300" dirty="0" err="1"/>
              <a:t>tcp,gRPC</a:t>
            </a:r>
            <a:endParaRPr lang="nl-NL" sz="1300" dirty="0" err="1"/>
          </a:p>
        </p:txBody>
      </p:sp>
      <p:sp>
        <p:nvSpPr>
          <p:cNvPr id="15" name="TextBox 14"/>
          <p:cNvSpPr txBox="1"/>
          <p:nvPr/>
        </p:nvSpPr>
        <p:spPr>
          <a:xfrm>
            <a:off x="6890273" y="2046549"/>
            <a:ext cx="20887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Metrics, trace, policy checks</a:t>
            </a:r>
            <a:endParaRPr lang="nl-NL" sz="1300" dirty="0" err="1"/>
          </a:p>
        </p:txBody>
      </p:sp>
      <p:sp>
        <p:nvSpPr>
          <p:cNvPr id="16" name="Rounded Rectangle 15"/>
          <p:cNvSpPr/>
          <p:nvPr/>
        </p:nvSpPr>
        <p:spPr>
          <a:xfrm>
            <a:off x="7343999" y="3082329"/>
            <a:ext cx="1181262" cy="439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Istio</a:t>
            </a:r>
            <a:r>
              <a:rPr lang="en-US" dirty="0"/>
              <a:t> Pilot</a:t>
            </a:r>
            <a:endParaRPr lang="nl-NL" dirty="0"/>
          </a:p>
        </p:txBody>
      </p:sp>
      <p:sp>
        <p:nvSpPr>
          <p:cNvPr id="17" name="Rounded Rectangle 16"/>
          <p:cNvSpPr/>
          <p:nvPr/>
        </p:nvSpPr>
        <p:spPr>
          <a:xfrm>
            <a:off x="7343999" y="2295134"/>
            <a:ext cx="1181262" cy="439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Istio</a:t>
            </a:r>
            <a:r>
              <a:rPr lang="en-US" dirty="0"/>
              <a:t> Mixer</a:t>
            </a:r>
            <a:endParaRPr lang="nl-NL" dirty="0"/>
          </a:p>
        </p:txBody>
      </p:sp>
      <p:sp>
        <p:nvSpPr>
          <p:cNvPr id="18" name="Rounded Rectangle 17"/>
          <p:cNvSpPr/>
          <p:nvPr/>
        </p:nvSpPr>
        <p:spPr>
          <a:xfrm>
            <a:off x="7343999" y="3606990"/>
            <a:ext cx="1181262" cy="439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Istio</a:t>
            </a:r>
            <a:r>
              <a:rPr lang="en-US" dirty="0"/>
              <a:t> </a:t>
            </a:r>
            <a:r>
              <a:rPr lang="en-US" dirty="0" err="1"/>
              <a:t>Auth</a:t>
            </a:r>
            <a:endParaRPr lang="nl-NL" dirty="0"/>
          </a:p>
        </p:txBody>
      </p:sp>
      <p:cxnSp>
        <p:nvCxnSpPr>
          <p:cNvPr id="20" name="Straight Arrow Connector 19"/>
          <p:cNvCxnSpPr>
            <a:stCxn id="16" idx="1"/>
          </p:cNvCxnSpPr>
          <p:nvPr/>
        </p:nvCxnSpPr>
        <p:spPr>
          <a:xfrm flipH="1" flipV="1">
            <a:off x="5881545" y="2749421"/>
            <a:ext cx="1462454" cy="55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1"/>
          </p:cNvCxnSpPr>
          <p:nvPr/>
        </p:nvCxnSpPr>
        <p:spPr>
          <a:xfrm flipH="1" flipV="1">
            <a:off x="5864814" y="2819795"/>
            <a:ext cx="1479185" cy="1006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314971">
            <a:off x="6406593" y="2941034"/>
            <a:ext cx="8399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Configuration</a:t>
            </a:r>
            <a:endParaRPr lang="nl-NL" sz="1100" i="1" dirty="0" err="1"/>
          </a:p>
        </p:txBody>
      </p:sp>
      <p:sp>
        <p:nvSpPr>
          <p:cNvPr id="25" name="TextBox 24"/>
          <p:cNvSpPr txBox="1"/>
          <p:nvPr/>
        </p:nvSpPr>
        <p:spPr>
          <a:xfrm rot="2057824">
            <a:off x="6311147" y="3271998"/>
            <a:ext cx="10034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TLS Certificates</a:t>
            </a:r>
            <a:endParaRPr lang="nl-NL" sz="1100" i="1" dirty="0" err="1"/>
          </a:p>
        </p:txBody>
      </p:sp>
      <p:pic>
        <p:nvPicPr>
          <p:cNvPr id="26" name="Picture 14" descr="https://www.cncf.io/wp-content/uploads/2018/02/envoy-horizontal-col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61" y="2318102"/>
            <a:ext cx="795186" cy="25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ist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545" y="4132943"/>
            <a:ext cx="408168" cy="4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0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24" grpId="0"/>
      <p:bldP spid="25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Serverless</a:t>
            </a:r>
            <a:endParaRPr lang="nl-NL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22000" y="1762420"/>
            <a:ext cx="3781425" cy="212983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&amp; SCS Architecture &amp; Platform - architecture brainstorm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101</a:t>
            </a:fld>
            <a:endParaRPr lang="nl-NL" noProof="0" dirty="0"/>
          </a:p>
        </p:txBody>
      </p:sp>
      <p:sp>
        <p:nvSpPr>
          <p:cNvPr id="8" name="TextBox 7"/>
          <p:cNvSpPr txBox="1"/>
          <p:nvPr/>
        </p:nvSpPr>
        <p:spPr>
          <a:xfrm>
            <a:off x="3030656" y="2304116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3015" y="1603076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5928" y="2000201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3015" y="237478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22208" y="2749359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9796" y="3183950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3213" y="1169957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10" y="1957477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28195" y="2384921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62392" y="1276665"/>
            <a:ext cx="32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1387" y="2674240"/>
            <a:ext cx="32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775385" y="3259462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/>
          <p:cNvSpPr txBox="1"/>
          <p:nvPr/>
        </p:nvSpPr>
        <p:spPr>
          <a:xfrm>
            <a:off x="7845702" y="322057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23280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3" grpId="3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 animBg="1"/>
      <p:bldP spid="2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296242" cy="504000"/>
          </a:xfrm>
        </p:spPr>
        <p:txBody>
          <a:bodyPr/>
          <a:lstStyle/>
          <a:p>
            <a:r>
              <a:rPr lang="en-US" sz="2800" dirty="0"/>
              <a:t>Open Source </a:t>
            </a:r>
            <a:r>
              <a:rPr lang="en-US" sz="2800" dirty="0" err="1"/>
              <a:t>Serverless</a:t>
            </a:r>
            <a:r>
              <a:rPr lang="en-US" sz="2800" dirty="0"/>
              <a:t> </a:t>
            </a:r>
            <a:br>
              <a:rPr lang="en-US" sz="2800" dirty="0"/>
            </a:br>
            <a:r>
              <a:rPr lang="en-US" sz="2800" dirty="0"/>
              <a:t>Function Platform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918120" cy="3780000"/>
          </a:xfrm>
        </p:spPr>
        <p:txBody>
          <a:bodyPr/>
          <a:lstStyle/>
          <a:p>
            <a:r>
              <a:rPr lang="en-US" dirty="0"/>
              <a:t>Functions can be implemented in any</a:t>
            </a:r>
            <a:br>
              <a:rPr lang="en-US" dirty="0"/>
            </a:br>
            <a:r>
              <a:rPr lang="en-US" dirty="0"/>
              <a:t>language</a:t>
            </a:r>
          </a:p>
          <a:p>
            <a:pPr lvl="1"/>
            <a:r>
              <a:rPr lang="en-US" dirty="0"/>
              <a:t>Java, Go, PHP, JavaScript/Node,</a:t>
            </a:r>
            <a:br>
              <a:rPr lang="en-US" dirty="0"/>
            </a:br>
            <a:r>
              <a:rPr lang="en-US" dirty="0"/>
              <a:t>Python, Ruby</a:t>
            </a:r>
          </a:p>
          <a:p>
            <a:r>
              <a:rPr lang="en-US" dirty="0"/>
              <a:t>Functions run in their own container</a:t>
            </a:r>
          </a:p>
          <a:p>
            <a:r>
              <a:rPr lang="en-US" dirty="0"/>
              <a:t>Functions can be accessed via HTTP calls</a:t>
            </a:r>
          </a:p>
          <a:p>
            <a:pPr lvl="1"/>
            <a:r>
              <a:rPr lang="en-US" dirty="0"/>
              <a:t>Routing, load balancing, running is</a:t>
            </a:r>
            <a:br>
              <a:rPr lang="en-US" dirty="0"/>
            </a:br>
            <a:r>
              <a:rPr lang="en-US" dirty="0"/>
              <a:t>taken care of by </a:t>
            </a:r>
            <a:r>
              <a:rPr lang="en-US" dirty="0" err="1"/>
              <a:t>Fn</a:t>
            </a:r>
            <a:r>
              <a:rPr lang="en-US" dirty="0"/>
              <a:t> Server platform</a:t>
            </a:r>
          </a:p>
          <a:p>
            <a:pPr lvl="1"/>
            <a:r>
              <a:rPr lang="en-US" dirty="0"/>
              <a:t>Platform runs locally, on </a:t>
            </a:r>
            <a:r>
              <a:rPr lang="en-US" dirty="0" err="1"/>
              <a:t>prem</a:t>
            </a:r>
            <a:r>
              <a:rPr lang="en-US" dirty="0"/>
              <a:t> &amp; in cloud</a:t>
            </a:r>
          </a:p>
          <a:p>
            <a:r>
              <a:rPr lang="en-US" dirty="0" err="1"/>
              <a:t>Fn</a:t>
            </a:r>
            <a:r>
              <a:rPr lang="en-US" dirty="0"/>
              <a:t> Flow orchestrates workflows across</a:t>
            </a:r>
            <a:br>
              <a:rPr lang="en-US" dirty="0"/>
            </a:br>
            <a:r>
              <a:rPr lang="en-US" dirty="0"/>
              <a:t>multiple functions</a:t>
            </a:r>
          </a:p>
          <a:p>
            <a:pPr lvl="1"/>
            <a:r>
              <a:rPr lang="en-US" dirty="0"/>
              <a:t>Workflow described in Java</a:t>
            </a:r>
          </a:p>
          <a:p>
            <a:pPr lvl="1"/>
            <a:r>
              <a:rPr lang="en-US" dirty="0"/>
              <a:t>Includes business logic (conditional, </a:t>
            </a:r>
            <a:br>
              <a:rPr lang="en-US" dirty="0"/>
            </a:br>
            <a:r>
              <a:rPr lang="en-US" dirty="0"/>
              <a:t>parallel execution, exceptions)</a:t>
            </a:r>
            <a:br>
              <a:rPr lang="en-US" dirty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608" y="936000"/>
            <a:ext cx="4311527" cy="40141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1164" y="4430697"/>
            <a:ext cx="3622835" cy="3699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667" y="4430697"/>
            <a:ext cx="424593" cy="351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350" y="4430697"/>
            <a:ext cx="424593" cy="35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033" y="4430697"/>
            <a:ext cx="424593" cy="351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716" y="4430697"/>
            <a:ext cx="424593" cy="351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399" y="4430697"/>
            <a:ext cx="424593" cy="3518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082" y="4430697"/>
            <a:ext cx="424593" cy="351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765" y="4430697"/>
            <a:ext cx="424593" cy="351848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4801165" y="3616368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xtBox 55"/>
          <p:cNvSpPr txBox="1"/>
          <p:nvPr/>
        </p:nvSpPr>
        <p:spPr>
          <a:xfrm>
            <a:off x="4871482" y="357747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µ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680000" y="2469600"/>
            <a:ext cx="4218135" cy="8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tangle 57"/>
          <p:cNvSpPr/>
          <p:nvPr/>
        </p:nvSpPr>
        <p:spPr>
          <a:xfrm>
            <a:off x="4586608" y="1004962"/>
            <a:ext cx="4218135" cy="146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Image result for project f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689" y="73850"/>
            <a:ext cx="2160557" cy="8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7" grpId="0" animBg="1"/>
      <p:bldP spid="5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dirty="0" err="1"/>
              <a:t>Fn</a:t>
            </a:r>
            <a:r>
              <a:rPr lang="en-US" dirty="0"/>
              <a:t> has announced support for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103</a:t>
            </a:fld>
            <a:endParaRPr lang="nl-NL"/>
          </a:p>
        </p:txBody>
      </p:sp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39" y="1080000"/>
            <a:ext cx="3912960" cy="154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ttps://s3-us-west-2.amazonaws.com/assets.site.serverless.com/logos/serverless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4" name="Picture 6" descr="Image result for serverl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834619"/>
            <a:ext cx="6331857" cy="18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51775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Managed </a:t>
            </a:r>
            <a:r>
              <a:rPr lang="en-US" sz="2800" dirty="0" err="1"/>
              <a:t>Serverless</a:t>
            </a:r>
            <a:r>
              <a:rPr lang="en-US" sz="2800" dirty="0"/>
              <a:t> Platform on Oracle Public Cloud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314"/>
          <a:stretch/>
        </p:blipFill>
        <p:spPr>
          <a:xfrm>
            <a:off x="719999" y="1080000"/>
            <a:ext cx="8202346" cy="34739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914765" y="1585968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2985082" y="154707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/>
              <a:t>µ</a:t>
            </a:r>
          </a:p>
        </p:txBody>
      </p:sp>
      <p:grpSp>
        <p:nvGrpSpPr>
          <p:cNvPr id="9" name="Group 102"/>
          <p:cNvGrpSpPr>
            <a:grpSpLocks noChangeAspect="1"/>
          </p:cNvGrpSpPr>
          <p:nvPr/>
        </p:nvGrpSpPr>
        <p:grpSpPr bwMode="auto">
          <a:xfrm>
            <a:off x="2787408" y="1589932"/>
            <a:ext cx="108344" cy="221820"/>
            <a:chOff x="4686300" y="1439863"/>
            <a:chExt cx="1577975" cy="2936875"/>
          </a:xfrm>
        </p:grpSpPr>
        <p:sp>
          <p:nvSpPr>
            <p:cNvPr id="10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88905" y="1203401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5" name="Picture 4" descr="Image result for project f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46" y="1490413"/>
            <a:ext cx="911991" cy="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6" y="1868889"/>
            <a:ext cx="843798" cy="3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96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Platform (Kubernetes &amp; </a:t>
            </a:r>
            <a:r>
              <a:rPr lang="en-US" dirty="0" err="1"/>
              <a:t>Istio</a:t>
            </a:r>
            <a:r>
              <a:rPr lang="en-US" dirty="0"/>
              <a:t>) ++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API Gateway</a:t>
            </a:r>
          </a:p>
          <a:p>
            <a:r>
              <a:rPr lang="en-US" sz="1400" dirty="0"/>
              <a:t>Cache</a:t>
            </a:r>
          </a:p>
          <a:p>
            <a:r>
              <a:rPr lang="en-US" sz="1400" dirty="0"/>
              <a:t>Event Hub</a:t>
            </a:r>
          </a:p>
          <a:p>
            <a:r>
              <a:rPr lang="en-US" sz="1400" dirty="0"/>
              <a:t>Service Broker</a:t>
            </a:r>
          </a:p>
          <a:p>
            <a:r>
              <a:rPr lang="en-US" sz="1400" dirty="0"/>
              <a:t>Chaos Monkey &amp; Regression Testing</a:t>
            </a:r>
          </a:p>
          <a:p>
            <a:r>
              <a:rPr lang="en-US" sz="1400" dirty="0"/>
              <a:t>Workflow</a:t>
            </a:r>
          </a:p>
          <a:p>
            <a:r>
              <a:rPr lang="en-US" sz="1400" dirty="0"/>
              <a:t>Transactions (cross </a:t>
            </a:r>
            <a:r>
              <a:rPr lang="en-US" sz="1400" dirty="0" err="1"/>
              <a:t>microservice</a:t>
            </a:r>
            <a:r>
              <a:rPr lang="en-US" sz="1400" dirty="0"/>
              <a:t>)</a:t>
            </a:r>
          </a:p>
          <a:p>
            <a:r>
              <a:rPr lang="en-US" sz="1400" dirty="0"/>
              <a:t>RDBMS, NoSQL, Data Lake(Big Data), Fast Data Ingestion</a:t>
            </a:r>
          </a:p>
          <a:p>
            <a:r>
              <a:rPr lang="en-US" sz="1400" dirty="0"/>
              <a:t>Billing</a:t>
            </a:r>
          </a:p>
          <a:p>
            <a:r>
              <a:rPr lang="en-US" sz="1400" dirty="0"/>
              <a:t>Notification</a:t>
            </a:r>
          </a:p>
          <a:p>
            <a:endParaRPr lang="nl-NL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105</a:t>
            </a:fld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876299" y="3562350"/>
            <a:ext cx="8014335" cy="80449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Microservices Platform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66044" y="4608439"/>
            <a:ext cx="3255193" cy="264015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Storage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7" name="Up Arrow 26"/>
          <p:cNvSpPr/>
          <p:nvPr/>
        </p:nvSpPr>
        <p:spPr>
          <a:xfrm>
            <a:off x="3944760" y="4355632"/>
            <a:ext cx="374726" cy="311338"/>
          </a:xfrm>
          <a:prstGeom prst="upArrow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pic>
        <p:nvPicPr>
          <p:cNvPr id="33" name="Picture 2" descr="Image result for is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12" y="3756652"/>
            <a:ext cx="496476" cy="4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85" y="3613264"/>
            <a:ext cx="710658" cy="726995"/>
          </a:xfrm>
          <a:prstGeom prst="rect">
            <a:avLst/>
          </a:prstGeom>
        </p:spPr>
      </p:pic>
      <p:pic>
        <p:nvPicPr>
          <p:cNvPr id="3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4460504"/>
            <a:ext cx="1099184" cy="2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rcRect l="46827" r="39503" b="56391"/>
          <a:stretch/>
        </p:blipFill>
        <p:spPr>
          <a:xfrm>
            <a:off x="8245133" y="3635027"/>
            <a:ext cx="494354" cy="620296"/>
          </a:xfrm>
          <a:prstGeom prst="rect">
            <a:avLst/>
          </a:prstGeom>
        </p:spPr>
      </p:pic>
      <p:pic>
        <p:nvPicPr>
          <p:cNvPr id="37" name="Picture 4" descr="Image result for project f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91" y="3834357"/>
            <a:ext cx="911991" cy="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12" y="4406507"/>
            <a:ext cx="843798" cy="3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662" y="977240"/>
            <a:ext cx="566651" cy="2380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3448" y="909787"/>
            <a:ext cx="1207644" cy="782186"/>
          </a:xfrm>
          <a:prstGeom prst="rect">
            <a:avLst/>
          </a:prstGeom>
        </p:spPr>
      </p:pic>
      <p:pic>
        <p:nvPicPr>
          <p:cNvPr id="44" name="Picture 4" descr="Image result for oracle data hub cloud servic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4" t="24513" r="33087" b="23098"/>
          <a:stretch/>
        </p:blipFill>
        <p:spPr bwMode="auto">
          <a:xfrm>
            <a:off x="7392941" y="1397021"/>
            <a:ext cx="1113504" cy="92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cassandr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41" y="741881"/>
            <a:ext cx="896036" cy="6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oracle no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29" y="2017392"/>
            <a:ext cx="1212553" cy="63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logo kafk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314" y="1209297"/>
            <a:ext cx="959993" cy="5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2415" y="844074"/>
            <a:ext cx="929939" cy="869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5288" y="2470122"/>
            <a:ext cx="1028789" cy="883997"/>
          </a:xfrm>
          <a:prstGeom prst="rect">
            <a:avLst/>
          </a:prstGeom>
        </p:spPr>
      </p:pic>
      <p:pic>
        <p:nvPicPr>
          <p:cNvPr id="50" name="Picture 18" descr="Image result for hadoop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00" y="3055859"/>
            <a:ext cx="1417646" cy="3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5248" y="1585282"/>
            <a:ext cx="612248" cy="513851"/>
          </a:xfrm>
          <a:prstGeom prst="rect">
            <a:avLst/>
          </a:prstGeom>
        </p:spPr>
      </p:pic>
      <p:pic>
        <p:nvPicPr>
          <p:cNvPr id="52" name="Picture 8" descr="Image result for mysq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11" y="1854551"/>
            <a:ext cx="897092" cy="46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autonomous database oracle"/>
          <p:cNvPicPr>
            <a:picLocks noChangeAspect="1" noChangeArrowheads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 bwMode="auto">
          <a:xfrm>
            <a:off x="5462447" y="2878551"/>
            <a:ext cx="1021463" cy="5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mage result for project f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322" y="310465"/>
            <a:ext cx="911991" cy="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logo redis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02" y="630153"/>
            <a:ext cx="1125952" cy="4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loud.oracle.com/opc/paas/images/NoSQL_w_72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3" y="1873392"/>
            <a:ext cx="483386" cy="4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Image result for helm tiller kubernetes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69" y="3756652"/>
            <a:ext cx="473777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0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Oracle Container Native </a:t>
            </a:r>
            <a:br>
              <a:rPr lang="en-US" sz="2800" dirty="0"/>
            </a:br>
            <a:r>
              <a:rPr lang="en-US" sz="2800" dirty="0" err="1"/>
              <a:t>Microservices</a:t>
            </a:r>
            <a:r>
              <a:rPr lang="en-US" sz="2800" dirty="0"/>
              <a:t> Architecture</a:t>
            </a:r>
            <a:endParaRPr lang="nl-NL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" y="4337197"/>
            <a:ext cx="716718" cy="505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540" y="1910060"/>
            <a:ext cx="7358100" cy="22430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6806" y="4188518"/>
            <a:ext cx="718627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36676" y="4215833"/>
            <a:ext cx="5097024" cy="373326"/>
            <a:chOff x="-145520" y="5403270"/>
            <a:chExt cx="6297294" cy="450873"/>
          </a:xfrm>
        </p:grpSpPr>
        <p:sp>
          <p:nvSpPr>
            <p:cNvPr id="12" name="Rectangle 11"/>
            <p:cNvSpPr/>
            <p:nvPr/>
          </p:nvSpPr>
          <p:spPr>
            <a:xfrm>
              <a:off x="1945470" y="5403270"/>
              <a:ext cx="2521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Managed  </a:t>
              </a:r>
              <a:r>
                <a:rPr lang="en-US" sz="2000" err="1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Kubernetes</a:t>
              </a:r>
              <a:endParaRPr lang="en-US" sz="200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5520" y="5410200"/>
              <a:ext cx="433917" cy="4339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857" y="5420226"/>
              <a:ext cx="433917" cy="433917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070195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022" y="1451182"/>
            <a:ext cx="351212" cy="3592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83" y="1503449"/>
            <a:ext cx="566651" cy="238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029" y="1490251"/>
            <a:ext cx="481846" cy="2757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661252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2309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755" y="832006"/>
            <a:ext cx="7337886" cy="5890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818120" y="953671"/>
            <a:ext cx="45720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rPr>
              <a:t>Foo2</a:t>
            </a:r>
          </a:p>
        </p:txBody>
      </p:sp>
      <p:sp>
        <p:nvSpPr>
          <p:cNvPr id="24" name="Rectangle 23"/>
          <p:cNvSpPr/>
          <p:nvPr/>
        </p:nvSpPr>
        <p:spPr bwMode="gray">
          <a:xfrm rot="5400000">
            <a:off x="-325052" y="1590456"/>
            <a:ext cx="2244247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5390" y="2287694"/>
            <a:ext cx="757130" cy="2312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58595B"/>
                </a:solidFill>
              </a:rPr>
              <a:t>Diagnostics/Monitoring</a:t>
            </a:r>
            <a:endParaRPr lang="en-US" dirty="0">
              <a:solidFill>
                <a:srgbClr val="58595B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15" y="1591615"/>
            <a:ext cx="571309" cy="3949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16" y="2359961"/>
            <a:ext cx="442018" cy="440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61" y="935538"/>
            <a:ext cx="497372" cy="39001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48749" y="3562521"/>
            <a:ext cx="1496640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35" y="3776969"/>
            <a:ext cx="577692" cy="1833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50" y="3324216"/>
            <a:ext cx="325972" cy="180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7797" y="3223341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Developer</a:t>
            </a:r>
            <a:br>
              <a:rPr lang="en-US" sz="900" b="1" dirty="0">
                <a:solidFill>
                  <a:srgbClr val="C8D9DE">
                    <a:lumMod val="10000"/>
                  </a:srgbClr>
                </a:solidFill>
              </a:rPr>
            </a:br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Cloud</a:t>
            </a:r>
            <a:endParaRPr lang="en-US" sz="900" dirty="0">
              <a:solidFill>
                <a:srgbClr val="C8D9DE">
                  <a:lumMod val="10000"/>
                </a:srgb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74" y="3592731"/>
            <a:ext cx="711654" cy="1653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31446" y="2848076"/>
            <a:ext cx="740115" cy="216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rgbClr val="58595B"/>
                </a:solidFill>
              </a:rPr>
              <a:t>Prometheus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804" y="3980862"/>
            <a:ext cx="536536" cy="2322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16" y="4222104"/>
            <a:ext cx="259258" cy="2652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654871" y="3592673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solidFill>
                  <a:schemeClr val="bg2">
                    <a:lumMod val="50000"/>
                  </a:schemeClr>
                </a:solidFill>
              </a:rPr>
              <a:t>ISTIO</a:t>
            </a:r>
            <a:endParaRPr lang="nl-NL" sz="1100" b="1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8436690" y="1904949"/>
            <a:ext cx="355318" cy="2293845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190126" y="773164"/>
            <a:ext cx="201972" cy="2446007"/>
          </a:xfrm>
          <a:prstGeom prst="lef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92604" y="567952"/>
            <a:ext cx="1000617" cy="715975"/>
            <a:chOff x="6121497" y="551887"/>
            <a:chExt cx="1531380" cy="1226819"/>
          </a:xfrm>
        </p:grpSpPr>
        <p:sp>
          <p:nvSpPr>
            <p:cNvPr id="41" name="Cube 40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42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46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" name="Rounded Rectangle 42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4" name="Picture 2" descr="Related imag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6718453" y="889781"/>
              <a:ext cx="407739" cy="448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/>
                <a:t>µ</a:t>
              </a:r>
            </a:p>
          </p:txBody>
        </p:sp>
      </p:grpSp>
      <p:sp>
        <p:nvSpPr>
          <p:cNvPr id="60" name="Cube 59"/>
          <p:cNvSpPr/>
          <p:nvPr/>
        </p:nvSpPr>
        <p:spPr>
          <a:xfrm>
            <a:off x="2744108" y="4671097"/>
            <a:ext cx="470759" cy="236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Cache</a:t>
            </a:r>
            <a:endParaRPr lang="nl-NL" sz="400" dirty="0"/>
          </a:p>
        </p:txBody>
      </p:sp>
      <p:sp>
        <p:nvSpPr>
          <p:cNvPr id="61" name="Can 60"/>
          <p:cNvSpPr/>
          <p:nvPr/>
        </p:nvSpPr>
        <p:spPr>
          <a:xfrm>
            <a:off x="3435328" y="4640727"/>
            <a:ext cx="643273" cy="398746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RDBMS</a:t>
            </a:r>
            <a:endParaRPr lang="nl-NL" sz="400" dirty="0"/>
          </a:p>
        </p:txBody>
      </p:sp>
      <p:sp>
        <p:nvSpPr>
          <p:cNvPr id="62" name="Cube 61"/>
          <p:cNvSpPr/>
          <p:nvPr/>
        </p:nvSpPr>
        <p:spPr>
          <a:xfrm>
            <a:off x="4247216" y="4671097"/>
            <a:ext cx="600482" cy="23667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LDAP/</a:t>
            </a:r>
            <a:r>
              <a:rPr lang="en-US" sz="400" dirty="0" err="1"/>
              <a:t>IdM</a:t>
            </a:r>
            <a:endParaRPr lang="nl-NL" sz="400" dirty="0"/>
          </a:p>
        </p:txBody>
      </p:sp>
      <p:sp>
        <p:nvSpPr>
          <p:cNvPr id="63" name="Can 62"/>
          <p:cNvSpPr/>
          <p:nvPr/>
        </p:nvSpPr>
        <p:spPr>
          <a:xfrm>
            <a:off x="5049658" y="4691753"/>
            <a:ext cx="519047" cy="2495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/>
              <a:t>NoSQL</a:t>
            </a:r>
            <a:endParaRPr lang="nl-NL" sz="400" dirty="0"/>
          </a:p>
        </p:txBody>
      </p:sp>
      <p:sp>
        <p:nvSpPr>
          <p:cNvPr id="64" name="Cloud 63"/>
          <p:cNvSpPr/>
          <p:nvPr/>
        </p:nvSpPr>
        <p:spPr>
          <a:xfrm>
            <a:off x="8479138" y="1413954"/>
            <a:ext cx="745330" cy="433741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Billing Engine</a:t>
            </a:r>
            <a:endParaRPr lang="nl-NL" sz="700" dirty="0"/>
          </a:p>
        </p:txBody>
      </p:sp>
      <p:sp>
        <p:nvSpPr>
          <p:cNvPr id="65" name="Cube 64"/>
          <p:cNvSpPr/>
          <p:nvPr/>
        </p:nvSpPr>
        <p:spPr>
          <a:xfrm>
            <a:off x="1987201" y="4623581"/>
            <a:ext cx="668842" cy="385883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Cloud 65"/>
          <p:cNvSpPr/>
          <p:nvPr/>
        </p:nvSpPr>
        <p:spPr>
          <a:xfrm>
            <a:off x="8412454" y="1195599"/>
            <a:ext cx="890841" cy="31074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/>
              <a:t>Voice Recognition</a:t>
            </a:r>
            <a:endParaRPr lang="nl-NL" sz="500" dirty="0"/>
          </a:p>
        </p:txBody>
      </p:sp>
      <p:pic>
        <p:nvPicPr>
          <p:cNvPr id="67" name="Picture 4" descr="Image result for project fn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07" y="942290"/>
            <a:ext cx="555998" cy="23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2821359" y="913834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1" name="Picture 6" descr="Image result for cassandra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812" y="4638308"/>
            <a:ext cx="396439" cy="2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8" descr="Image result for hadoop logo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60" y="4656378"/>
            <a:ext cx="1034399" cy="2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Image result for autonomous database oracle"/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 bwMode="auto">
          <a:xfrm>
            <a:off x="6803615" y="4634145"/>
            <a:ext cx="657096" cy="3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91" y="1607446"/>
            <a:ext cx="549180" cy="2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Image result for isti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92" y="3051871"/>
            <a:ext cx="496476" cy="4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3"/>
          <a:srcRect l="46827" r="39503" b="56391"/>
          <a:stretch/>
        </p:blipFill>
        <p:spPr>
          <a:xfrm>
            <a:off x="1097080" y="4081196"/>
            <a:ext cx="688655" cy="86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828975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Dank je </a:t>
            </a:r>
            <a:r>
              <a:rPr lang="en-US" dirty="0" err="1"/>
              <a:t>wel</a:t>
            </a:r>
            <a:br>
              <a:rPr lang="en-US" dirty="0"/>
            </a:br>
            <a:br>
              <a:rPr lang="en-US" dirty="0"/>
            </a:br>
            <a:endParaRPr lang="nl-NL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lucas.jellema@amis.nl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 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www.amis.nl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7"/>
              </a:rPr>
              <a:t>info@amis.nl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24" y="4463272"/>
            <a:ext cx="441998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What?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756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nl-NL" dirty="0" err="1"/>
              <a:t>DevOps</a:t>
            </a:r>
            <a:r>
              <a:rPr lang="nl-NL" dirty="0"/>
              <a:t> team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runs </a:t>
            </a:r>
            <a:r>
              <a:rPr lang="nl-NL" dirty="0" err="1"/>
              <a:t>one</a:t>
            </a:r>
            <a:r>
              <a:rPr lang="nl-NL" dirty="0"/>
              <a:t> (or more) </a:t>
            </a:r>
            <a:r>
              <a:rPr lang="nl-NL" dirty="0" err="1"/>
              <a:t>products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up 17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19" name="Oval 18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2" name="Straight Connector 21"/>
            <p:cNvCxnSpPr>
              <a:stCxn id="19" idx="2"/>
              <a:endCxn id="19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88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117" y="288071"/>
            <a:ext cx="7559782" cy="503984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47" dirty="0"/>
              <a:t>Multiple products from multiple teams run on a shared generic infrastructure</a:t>
            </a:r>
            <a:endParaRPr lang="fr-FR" sz="2847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4468" y="1994647"/>
            <a:ext cx="1752547" cy="1503172"/>
            <a:chOff x="5430981" y="2001982"/>
            <a:chExt cx="1752600" cy="1503218"/>
          </a:xfrm>
        </p:grpSpPr>
        <p:sp>
          <p:nvSpPr>
            <p:cNvPr id="16" name="Oval 15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8" name="Straight Connector 27"/>
            <p:cNvCxnSpPr>
              <a:stCxn id="16" idx="2"/>
              <a:endCxn id="16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453211" y="1987293"/>
            <a:ext cx="1752547" cy="1503172"/>
            <a:chOff x="5430981" y="2001982"/>
            <a:chExt cx="1752600" cy="1503218"/>
          </a:xfrm>
        </p:grpSpPr>
        <p:sp>
          <p:nvSpPr>
            <p:cNvPr id="30" name="Oval 2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3" name="Straight Connector 32"/>
            <p:cNvCxnSpPr>
              <a:stCxn id="30" idx="2"/>
              <a:endCxn id="3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770911" y="2016549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-107830" y="2039732"/>
            <a:ext cx="1752547" cy="1503172"/>
            <a:chOff x="5430981" y="2001982"/>
            <a:chExt cx="1752600" cy="1503218"/>
          </a:xfrm>
        </p:grpSpPr>
        <p:sp>
          <p:nvSpPr>
            <p:cNvPr id="40" name="Oval 3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3" name="Straight Connector 42"/>
            <p:cNvCxnSpPr>
              <a:stCxn id="40" idx="2"/>
              <a:endCxn id="4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45" name="Oval 4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8" name="Straight Connector 47"/>
            <p:cNvCxnSpPr>
              <a:stCxn id="45" idx="2"/>
              <a:endCxn id="4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7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10" y="3063603"/>
            <a:ext cx="7784371" cy="58161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fr-FR" i="1" dirty="0"/>
              <a:t>(Application plus </a:t>
            </a:r>
            <a:r>
              <a:rPr lang="fr-FR" i="1" dirty="0" err="1"/>
              <a:t>platform</a:t>
            </a:r>
            <a:r>
              <a:rPr lang="fr-FR" i="1" dirty="0"/>
              <a:t>)</a:t>
            </a:r>
            <a:r>
              <a:rPr lang="fr-FR" i="1" dirty="0" err="1"/>
              <a:t>under</a:t>
            </a:r>
            <a:r>
              <a:rPr lang="fr-FR" i="1" dirty="0"/>
              <a:t> </a:t>
            </a:r>
            <a:r>
              <a:rPr lang="fr-FR" i="1" dirty="0" err="1"/>
              <a:t>DevOps</a:t>
            </a:r>
            <a:r>
              <a:rPr lang="fr-FR" i="1" dirty="0"/>
              <a:t>  ==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251388" y="1300147"/>
            <a:ext cx="4743622" cy="1320424"/>
            <a:chOff x="-107973" y="1987274"/>
            <a:chExt cx="9313871" cy="2230307"/>
          </a:xfrm>
        </p:grpSpPr>
        <p:sp>
          <p:nvSpPr>
            <p:cNvPr id="16" name="Oval 15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7" name="Oval 16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7" name="Oval 26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8" name="Oval 27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9" name="Oval 28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31882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751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6314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2877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9440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933466" y="3063602"/>
            <a:ext cx="1943275" cy="581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fr-FR" i="1" dirty="0" err="1"/>
              <a:t>Microservice</a:t>
            </a:r>
            <a:endParaRPr lang="fr-FR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39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Realistic approach (technology, people, process) =&gt; Something that works!</a:t>
            </a:r>
          </a:p>
          <a:p>
            <a:pPr lvl="1"/>
            <a:r>
              <a:rPr lang="en-US" dirty="0"/>
              <a:t>No dependency on individuals</a:t>
            </a:r>
          </a:p>
          <a:p>
            <a:pPr lvl="1"/>
            <a:r>
              <a:rPr lang="en-US" dirty="0"/>
              <a:t>Able to scale in rate of change</a:t>
            </a:r>
          </a:p>
          <a:p>
            <a:r>
              <a:rPr lang="en-US" dirty="0"/>
              <a:t>Small, well: comprehensible, manageable</a:t>
            </a:r>
          </a:p>
          <a:p>
            <a:r>
              <a:rPr lang="en-US" dirty="0"/>
              <a:t>Clear business ownership</a:t>
            </a:r>
          </a:p>
          <a:p>
            <a:r>
              <a:rPr lang="en-US" dirty="0"/>
              <a:t>Stand alone /isolated/encapsulated (in terms of change, release/deploy, scale, location, implementation technology)</a:t>
            </a:r>
          </a:p>
          <a:p>
            <a:r>
              <a:rPr lang="en-US" dirty="0"/>
              <a:t>Provide clear and meaningful functionality in a way that it can be consumed</a:t>
            </a:r>
          </a:p>
          <a:p>
            <a:r>
              <a:rPr lang="en-US" dirty="0"/>
              <a:t>One microservice does not completely fall over when other microservices break (or are redeployed)</a:t>
            </a:r>
          </a:p>
          <a:p>
            <a:r>
              <a:rPr lang="en-US" dirty="0"/>
              <a:t>Able to scale elastically &amp; horizontally and relocate easily</a:t>
            </a:r>
          </a:p>
          <a:p>
            <a:r>
              <a:rPr lang="en" dirty="0"/>
              <a:t>A microservice exists within a single bounded context</a:t>
            </a:r>
            <a:endParaRPr lang="nl-NL" dirty="0"/>
          </a:p>
          <a:p>
            <a:pPr lvl="1"/>
            <a:r>
              <a:rPr lang="nl-NL" dirty="0"/>
              <a:t>Multiple microservices </a:t>
            </a:r>
            <a:r>
              <a:rPr lang="nl-NL" dirty="0" err="1"/>
              <a:t>can</a:t>
            </a:r>
            <a:r>
              <a:rPr lang="nl-NL" dirty="0"/>
              <a:t> share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bounded</a:t>
            </a:r>
            <a:r>
              <a:rPr lang="nl-NL" dirty="0"/>
              <a:t> context</a:t>
            </a:r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&amp; SCS Architecture &amp; Platform - architecture brainstorm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18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36166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BB77BBE-5549-4B6A-86E3-C342A7268B7D}"/>
              </a:ext>
            </a:extLst>
          </p:cNvPr>
          <p:cNvGrpSpPr/>
          <p:nvPr/>
        </p:nvGrpSpPr>
        <p:grpSpPr>
          <a:xfrm>
            <a:off x="373613" y="1719961"/>
            <a:ext cx="3941930" cy="1638842"/>
            <a:chOff x="365332" y="1854129"/>
            <a:chExt cx="1154724" cy="865432"/>
          </a:xfrm>
        </p:grpSpPr>
        <p:sp>
          <p:nvSpPr>
            <p:cNvPr id="14" name="Rounded Rectangle 21">
              <a:extLst>
                <a:ext uri="{FF2B5EF4-FFF2-40B4-BE49-F238E27FC236}">
                  <a16:creationId xmlns:a16="http://schemas.microsoft.com/office/drawing/2014/main" id="{ECCACAB5-AE43-48D7-AC79-21D2FDDCD266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solidFill>
              <a:srgbClr val="9933FF"/>
            </a:solidFill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1800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C58255-8CF4-4542-ACBA-BEAD55F58DA9}"/>
                </a:ext>
              </a:extLst>
            </p:cNvPr>
            <p:cNvSpPr txBox="1"/>
            <p:nvPr/>
          </p:nvSpPr>
          <p:spPr>
            <a:xfrm>
              <a:off x="851706" y="1978725"/>
              <a:ext cx="171019" cy="487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5400" dirty="0"/>
                <a:t>µ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AD14C31-660F-45C5-937D-56F2CCC2744E}"/>
              </a:ext>
            </a:extLst>
          </p:cNvPr>
          <p:cNvSpPr txBox="1"/>
          <p:nvPr/>
        </p:nvSpPr>
        <p:spPr>
          <a:xfrm>
            <a:off x="2709648" y="1219739"/>
            <a:ext cx="1299833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/>
              <a:t>manage</a:t>
            </a:r>
            <a:endParaRPr lang="en-NL" sz="1013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06203D-1EE1-4CD2-8865-086B7EFB4E16}"/>
              </a:ext>
            </a:extLst>
          </p:cNvPr>
          <p:cNvSpPr txBox="1"/>
          <p:nvPr/>
        </p:nvSpPr>
        <p:spPr>
          <a:xfrm>
            <a:off x="2233899" y="549097"/>
            <a:ext cx="971849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scale</a:t>
            </a:r>
            <a:endParaRPr lang="en-NL" sz="1013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E8FF2CA-1164-4442-862E-E1527B4699E7}"/>
              </a:ext>
            </a:extLst>
          </p:cNvPr>
          <p:cNvSpPr txBox="1"/>
          <p:nvPr/>
        </p:nvSpPr>
        <p:spPr>
          <a:xfrm>
            <a:off x="1732667" y="955463"/>
            <a:ext cx="1127881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deploy</a:t>
            </a:r>
            <a:endParaRPr lang="en-NL" sz="1013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4864C5-78FC-4580-84A1-B79D1B9F0D21}"/>
              </a:ext>
            </a:extLst>
          </p:cNvPr>
          <p:cNvSpPr txBox="1"/>
          <p:nvPr/>
        </p:nvSpPr>
        <p:spPr>
          <a:xfrm>
            <a:off x="1231429" y="688882"/>
            <a:ext cx="787159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/>
              <a:t>test</a:t>
            </a:r>
            <a:endParaRPr lang="en-NL" sz="1013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BFF9480-72BA-4FD4-926E-E54F0459AB09}"/>
              </a:ext>
            </a:extLst>
          </p:cNvPr>
          <p:cNvSpPr txBox="1"/>
          <p:nvPr/>
        </p:nvSpPr>
        <p:spPr>
          <a:xfrm>
            <a:off x="541111" y="1115932"/>
            <a:ext cx="1357150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organize</a:t>
            </a:r>
            <a:endParaRPr lang="en-NL" sz="1013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8B7FCF-1BC7-4511-8725-1361C61EF5DA}"/>
              </a:ext>
            </a:extLst>
          </p:cNvPr>
          <p:cNvSpPr txBox="1"/>
          <p:nvPr/>
        </p:nvSpPr>
        <p:spPr>
          <a:xfrm>
            <a:off x="254600" y="771422"/>
            <a:ext cx="841294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 err="1"/>
              <a:t>own</a:t>
            </a:r>
            <a:endParaRPr lang="en-NL" sz="1013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E7792A6-62A2-41C2-8174-B88AAD4746E2}"/>
              </a:ext>
            </a:extLst>
          </p:cNvPr>
          <p:cNvSpPr txBox="1"/>
          <p:nvPr/>
        </p:nvSpPr>
        <p:spPr>
          <a:xfrm>
            <a:off x="3048588" y="719519"/>
            <a:ext cx="1229778" cy="329826"/>
          </a:xfrm>
          <a:prstGeom prst="downArrow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nl-NL" sz="1013" dirty="0"/>
              <a:t>monitor</a:t>
            </a:r>
            <a:endParaRPr lang="en-NL" sz="1013" dirty="0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A827FDE-456B-4105-9EFD-E0E416D8D2F6}"/>
              </a:ext>
            </a:extLst>
          </p:cNvPr>
          <p:cNvGrpSpPr/>
          <p:nvPr/>
        </p:nvGrpSpPr>
        <p:grpSpPr>
          <a:xfrm>
            <a:off x="6080010" y="1778273"/>
            <a:ext cx="606541" cy="608839"/>
            <a:chOff x="365332" y="1854129"/>
            <a:chExt cx="1154724" cy="865432"/>
          </a:xfrm>
          <a:solidFill>
            <a:srgbClr val="0070C0"/>
          </a:solidFill>
        </p:grpSpPr>
        <p:sp>
          <p:nvSpPr>
            <p:cNvPr id="35" name="Rounded Rectangle 21">
              <a:extLst>
                <a:ext uri="{FF2B5EF4-FFF2-40B4-BE49-F238E27FC236}">
                  <a16:creationId xmlns:a16="http://schemas.microsoft.com/office/drawing/2014/main" id="{6133D5C5-1039-4AC4-80C2-715EB5939E97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664C4AF-4CAE-44E3-824A-03E7DC76684A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45FBBB-C126-4F33-98E6-66B8CF26D2CB}"/>
              </a:ext>
            </a:extLst>
          </p:cNvPr>
          <p:cNvGrpSpPr/>
          <p:nvPr/>
        </p:nvGrpSpPr>
        <p:grpSpPr>
          <a:xfrm>
            <a:off x="6229808" y="2745096"/>
            <a:ext cx="606541" cy="608839"/>
            <a:chOff x="365332" y="1854129"/>
            <a:chExt cx="1154723" cy="865432"/>
          </a:xfrm>
          <a:solidFill>
            <a:schemeClr val="accent2">
              <a:lumMod val="75000"/>
            </a:schemeClr>
          </a:solidFill>
        </p:grpSpPr>
        <p:sp>
          <p:nvSpPr>
            <p:cNvPr id="38" name="Rounded Rectangle 21">
              <a:extLst>
                <a:ext uri="{FF2B5EF4-FFF2-40B4-BE49-F238E27FC236}">
                  <a16:creationId xmlns:a16="http://schemas.microsoft.com/office/drawing/2014/main" id="{1DA33E9F-AFDB-4E09-B54C-8C015A4BECFC}"/>
                </a:ext>
              </a:extLst>
            </p:cNvPr>
            <p:cNvSpPr/>
            <p:nvPr/>
          </p:nvSpPr>
          <p:spPr>
            <a:xfrm>
              <a:off x="365332" y="1854129"/>
              <a:ext cx="1154723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4CD4E1-0784-4633-9329-D0E227D28621}"/>
                </a:ext>
              </a:extLst>
            </p:cNvPr>
            <p:cNvSpPr txBox="1"/>
            <p:nvPr/>
          </p:nvSpPr>
          <p:spPr>
            <a:xfrm>
              <a:off x="672291" y="1854129"/>
              <a:ext cx="729983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F4068525-EA1B-4E4B-88FC-4DEAB1F1876A}"/>
              </a:ext>
            </a:extLst>
          </p:cNvPr>
          <p:cNvGrpSpPr/>
          <p:nvPr/>
        </p:nvGrpSpPr>
        <p:grpSpPr>
          <a:xfrm>
            <a:off x="6815084" y="1611127"/>
            <a:ext cx="606541" cy="608839"/>
            <a:chOff x="365332" y="1854129"/>
            <a:chExt cx="1154724" cy="865432"/>
          </a:xfrm>
        </p:grpSpPr>
        <p:sp>
          <p:nvSpPr>
            <p:cNvPr id="41" name="Rounded Rectangle 21">
              <a:extLst>
                <a:ext uri="{FF2B5EF4-FFF2-40B4-BE49-F238E27FC236}">
                  <a16:creationId xmlns:a16="http://schemas.microsoft.com/office/drawing/2014/main" id="{7DC32092-1D6D-477A-9213-EA4F7BF28041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solidFill>
              <a:srgbClr val="9933FF"/>
            </a:solidFill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F910DD-C348-4291-AC9F-583C1BAE3AF3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AAF1067-BA3B-47CF-A0E4-A09C99CB0A50}"/>
              </a:ext>
            </a:extLst>
          </p:cNvPr>
          <p:cNvGrpSpPr/>
          <p:nvPr/>
        </p:nvGrpSpPr>
        <p:grpSpPr>
          <a:xfrm>
            <a:off x="7100203" y="2577207"/>
            <a:ext cx="606541" cy="608839"/>
            <a:chOff x="365332" y="1854129"/>
            <a:chExt cx="1154724" cy="865432"/>
          </a:xfrm>
          <a:solidFill>
            <a:schemeClr val="accent6">
              <a:lumMod val="50000"/>
            </a:schemeClr>
          </a:solidFill>
        </p:grpSpPr>
        <p:sp>
          <p:nvSpPr>
            <p:cNvPr id="44" name="Rounded Rectangle 21">
              <a:extLst>
                <a:ext uri="{FF2B5EF4-FFF2-40B4-BE49-F238E27FC236}">
                  <a16:creationId xmlns:a16="http://schemas.microsoft.com/office/drawing/2014/main" id="{89453CD4-8971-46EC-B79D-0F66BA0B606D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BF047A-7ED6-4413-8E68-92AD3C843ED9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DB1F2EE-DFE6-4320-81C3-88404C68A29C}"/>
              </a:ext>
            </a:extLst>
          </p:cNvPr>
          <p:cNvGrpSpPr/>
          <p:nvPr/>
        </p:nvGrpSpPr>
        <p:grpSpPr>
          <a:xfrm>
            <a:off x="5243169" y="2888930"/>
            <a:ext cx="606541" cy="608839"/>
            <a:chOff x="365332" y="1854129"/>
            <a:chExt cx="1154724" cy="865432"/>
          </a:xfrm>
          <a:solidFill>
            <a:srgbClr val="C00000"/>
          </a:solidFill>
        </p:grpSpPr>
        <p:sp>
          <p:nvSpPr>
            <p:cNvPr id="47" name="Rounded Rectangle 21">
              <a:extLst>
                <a:ext uri="{FF2B5EF4-FFF2-40B4-BE49-F238E27FC236}">
                  <a16:creationId xmlns:a16="http://schemas.microsoft.com/office/drawing/2014/main" id="{8D2A77E4-D2D9-4534-B33A-BE01AD7EAF54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8F6A3A-4C6A-45C8-A422-BAE9E759E4AB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57892EB9-1C51-4528-9174-C897AA875409}"/>
              </a:ext>
            </a:extLst>
          </p:cNvPr>
          <p:cNvGrpSpPr/>
          <p:nvPr/>
        </p:nvGrpSpPr>
        <p:grpSpPr>
          <a:xfrm>
            <a:off x="6471937" y="3740895"/>
            <a:ext cx="606541" cy="608839"/>
            <a:chOff x="365332" y="1854129"/>
            <a:chExt cx="1154724" cy="865432"/>
          </a:xfrm>
          <a:solidFill>
            <a:schemeClr val="accent4">
              <a:lumMod val="75000"/>
            </a:schemeClr>
          </a:solidFill>
        </p:grpSpPr>
        <p:sp>
          <p:nvSpPr>
            <p:cNvPr id="50" name="Rounded Rectangle 21">
              <a:extLst>
                <a:ext uri="{FF2B5EF4-FFF2-40B4-BE49-F238E27FC236}">
                  <a16:creationId xmlns:a16="http://schemas.microsoft.com/office/drawing/2014/main" id="{DEE2C978-D97F-40CB-8219-7DB515F16253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9425DA8B-AABC-4EE3-9B32-6949E4F7DD83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009288-FA9E-44BB-93E0-DA35ED22D756}"/>
              </a:ext>
            </a:extLst>
          </p:cNvPr>
          <p:cNvGrpSpPr/>
          <p:nvPr/>
        </p:nvGrpSpPr>
        <p:grpSpPr>
          <a:xfrm>
            <a:off x="7590341" y="3524805"/>
            <a:ext cx="606541" cy="608839"/>
            <a:chOff x="365332" y="1854129"/>
            <a:chExt cx="1154724" cy="865432"/>
          </a:xfrm>
          <a:solidFill>
            <a:schemeClr val="bg1">
              <a:lumMod val="50000"/>
            </a:schemeClr>
          </a:solidFill>
        </p:grpSpPr>
        <p:sp>
          <p:nvSpPr>
            <p:cNvPr id="53" name="Rounded Rectangle 21">
              <a:extLst>
                <a:ext uri="{FF2B5EF4-FFF2-40B4-BE49-F238E27FC236}">
                  <a16:creationId xmlns:a16="http://schemas.microsoft.com/office/drawing/2014/main" id="{3F14DD09-D817-4BEC-8D52-56E6BE1961E0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AE76D2F-A925-4C34-ABC2-542DE44E4883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9B033DE-6B02-4678-9F5D-DED0BB9D4634}"/>
              </a:ext>
            </a:extLst>
          </p:cNvPr>
          <p:cNvGrpSpPr/>
          <p:nvPr/>
        </p:nvGrpSpPr>
        <p:grpSpPr>
          <a:xfrm>
            <a:off x="7878485" y="1824973"/>
            <a:ext cx="606541" cy="608839"/>
            <a:chOff x="365332" y="1854129"/>
            <a:chExt cx="1154724" cy="865432"/>
          </a:xfrm>
          <a:solidFill>
            <a:schemeClr val="accent4">
              <a:lumMod val="50000"/>
            </a:schemeClr>
          </a:solidFill>
        </p:grpSpPr>
        <p:sp>
          <p:nvSpPr>
            <p:cNvPr id="59" name="Rounded Rectangle 21">
              <a:extLst>
                <a:ext uri="{FF2B5EF4-FFF2-40B4-BE49-F238E27FC236}">
                  <a16:creationId xmlns:a16="http://schemas.microsoft.com/office/drawing/2014/main" id="{76ADA743-5B3F-4B13-ACE6-1BF235D15200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CE9129-CE98-4417-92E0-C7066DA4754A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DA77669-066C-43EF-AA2D-CE4D549F69FA}"/>
              </a:ext>
            </a:extLst>
          </p:cNvPr>
          <p:cNvGrpSpPr/>
          <p:nvPr/>
        </p:nvGrpSpPr>
        <p:grpSpPr>
          <a:xfrm>
            <a:off x="8331380" y="2805374"/>
            <a:ext cx="606541" cy="608839"/>
            <a:chOff x="365332" y="1854129"/>
            <a:chExt cx="1154724" cy="865432"/>
          </a:xfrm>
          <a:solidFill>
            <a:srgbClr val="9966FF"/>
          </a:solidFill>
        </p:grpSpPr>
        <p:sp>
          <p:nvSpPr>
            <p:cNvPr id="62" name="Rounded Rectangle 21">
              <a:extLst>
                <a:ext uri="{FF2B5EF4-FFF2-40B4-BE49-F238E27FC236}">
                  <a16:creationId xmlns:a16="http://schemas.microsoft.com/office/drawing/2014/main" id="{0B8E923C-0F4F-4900-BCA6-C9A8DE702979}"/>
                </a:ext>
              </a:extLst>
            </p:cNvPr>
            <p:cNvSpPr/>
            <p:nvPr/>
          </p:nvSpPr>
          <p:spPr>
            <a:xfrm>
              <a:off x="365332" y="1854129"/>
              <a:ext cx="1154724" cy="865432"/>
            </a:xfrm>
            <a:prstGeom prst="roundRect">
              <a:avLst/>
            </a:prstGeom>
            <a:grpFill/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788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A8BD8712-3FF0-4101-B950-443CA9E32CFC}"/>
                </a:ext>
              </a:extLst>
            </p:cNvPr>
            <p:cNvSpPr txBox="1"/>
            <p:nvPr/>
          </p:nvSpPr>
          <p:spPr>
            <a:xfrm>
              <a:off x="672291" y="1854129"/>
              <a:ext cx="729984" cy="721855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nl-NL" sz="2700" dirty="0"/>
                <a:t>µ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1EE17F7-553B-4F52-8081-53E321E8996F}"/>
              </a:ext>
            </a:extLst>
          </p:cNvPr>
          <p:cNvGrpSpPr/>
          <p:nvPr/>
        </p:nvGrpSpPr>
        <p:grpSpPr>
          <a:xfrm>
            <a:off x="5714687" y="1398673"/>
            <a:ext cx="1174313" cy="334119"/>
            <a:chOff x="6696929" y="543893"/>
            <a:chExt cx="2153642" cy="687111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FAE1EFA3-49DF-44B2-A460-FB43085B1AE5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7E054B8A-0D00-481B-A5A0-EFAFA1DD3BA6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DFDFA59D-D6DD-4E0B-A5BE-7248AD6E6802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0C598245-1272-40F7-A4C9-0A871F5F965C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1DAD4A67-EB9D-4B26-9BC7-D603434CB276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F0EB20B2-BA68-4431-B284-20C57B19AE56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9B3CC3E4-F3FB-4B7E-8ADD-17237354C525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A3C1CE1-216A-4FBB-B9D5-CB05BD4B55E6}"/>
              </a:ext>
            </a:extLst>
          </p:cNvPr>
          <p:cNvGrpSpPr/>
          <p:nvPr/>
        </p:nvGrpSpPr>
        <p:grpSpPr>
          <a:xfrm>
            <a:off x="6650855" y="1291981"/>
            <a:ext cx="1174313" cy="334119"/>
            <a:chOff x="6696929" y="543893"/>
            <a:chExt cx="2153642" cy="687111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6301C46-9472-4EB6-B4F4-4EE662F196B5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983ED76C-36F7-49DA-B49B-7B17B7C73495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67172B4-3048-44A7-9461-C0B628E6C454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F0867122-3409-4E29-9E93-8E4CBE248E24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640BA06A-80F0-4660-B336-E1CF279D2C98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95153A99-5FCF-4F9B-AC08-16144578F69B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2240B27-DB90-4E9F-9FEE-4600EAF7A174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C572DFF-5C65-4C79-9869-71D4E1D398D0}"/>
              </a:ext>
            </a:extLst>
          </p:cNvPr>
          <p:cNvGrpSpPr/>
          <p:nvPr/>
        </p:nvGrpSpPr>
        <p:grpSpPr>
          <a:xfrm>
            <a:off x="7696819" y="1557579"/>
            <a:ext cx="1174313" cy="334119"/>
            <a:chOff x="6696929" y="543893"/>
            <a:chExt cx="2153642" cy="687111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B7FF3AD9-26C9-4DD9-87E6-3BB64C0E8DB3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0D9B377-479B-4B24-AC3B-D2D64F4AAB3C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9C9B2DB6-3EF3-4604-924D-A0862524668B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919A75A-DF76-4902-98EC-BC19A585A88B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78F6C7E-E1E3-4929-B1CF-10FF8203F137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BD0983DC-4100-4291-86D3-5D0E3790B109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ACB0817C-4371-4BCC-911A-E485867429EC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799A615F-6C1A-43EF-BC9B-A48357E7B40A}"/>
              </a:ext>
            </a:extLst>
          </p:cNvPr>
          <p:cNvGrpSpPr/>
          <p:nvPr/>
        </p:nvGrpSpPr>
        <p:grpSpPr>
          <a:xfrm>
            <a:off x="8154042" y="2539867"/>
            <a:ext cx="1174313" cy="334119"/>
            <a:chOff x="6696929" y="543893"/>
            <a:chExt cx="2153642" cy="687111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2DCAA8F6-4237-44A7-ABB7-C06D47EC660F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79C5E65-F7AD-43B2-9320-FDC4CA6E999C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57C56D4-9C82-407C-8E2B-D32DA6F2657B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BFBB53D7-4536-4898-A4FB-5791A53BAFA3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3976D151-63B0-4A2E-A111-FB79D31E8579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69B6A90E-E349-4668-BED9-0A4CC18A9414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5231E72-4708-4E39-BE6E-80D32C2533DC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305CA403-71D7-4E9B-B81C-7F14B38AB792}"/>
              </a:ext>
            </a:extLst>
          </p:cNvPr>
          <p:cNvGrpSpPr/>
          <p:nvPr/>
        </p:nvGrpSpPr>
        <p:grpSpPr>
          <a:xfrm>
            <a:off x="5060784" y="2614362"/>
            <a:ext cx="1174313" cy="334119"/>
            <a:chOff x="6696929" y="543893"/>
            <a:chExt cx="2153642" cy="687111"/>
          </a:xfrm>
        </p:grpSpPr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E539C24-39E2-481E-AF2B-99FB2CCCB49F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22296D4-412A-428C-8A0A-DA14A86B0D40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4BEA1715-D6AF-46C6-AEA9-7022B3B1B613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C4A58FF-2538-459C-8B01-7FC4A5680B0D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2C15FCA-615C-4031-8400-9485A87C0ADE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4A2FB264-F61B-49C2-80C8-62BDB43468DB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639681BE-F3CF-48B2-92B8-D7A03E885066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9E9AD277-7A09-4E7D-8C94-F6DB8662EBAB}"/>
              </a:ext>
            </a:extLst>
          </p:cNvPr>
          <p:cNvGrpSpPr/>
          <p:nvPr/>
        </p:nvGrpSpPr>
        <p:grpSpPr>
          <a:xfrm>
            <a:off x="6033455" y="2485292"/>
            <a:ext cx="1174313" cy="334119"/>
            <a:chOff x="6696929" y="543893"/>
            <a:chExt cx="2153642" cy="687111"/>
          </a:xfrm>
        </p:grpSpPr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957954BC-DC4C-47D0-A7DF-FFC290C6E0B6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2392BEA-E13F-42B3-B932-53FF6C05DD03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86260878-0515-4860-AB34-21DCC368D9D0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1CEC8DBC-5CCE-44C3-9D61-FE7B456F4454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A75A5B89-EE1E-493F-ADC9-F0842F64AB4F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C0FA06F5-7902-4101-8D9B-4E0A507E7484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93AC71ED-4879-49BE-A809-BC9584E0E737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29922268-C907-4BCB-9A83-C5F31DFB6985}"/>
              </a:ext>
            </a:extLst>
          </p:cNvPr>
          <p:cNvGrpSpPr/>
          <p:nvPr/>
        </p:nvGrpSpPr>
        <p:grpSpPr>
          <a:xfrm>
            <a:off x="6965331" y="2334825"/>
            <a:ext cx="1174313" cy="334119"/>
            <a:chOff x="6696929" y="543893"/>
            <a:chExt cx="2153642" cy="687111"/>
          </a:xfrm>
        </p:grpSpPr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76EFD099-B76F-463D-B2E5-BDA381BD501F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B2EBEDEE-2A66-43CF-B88D-07281941E471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959D5739-0229-4D81-8250-E3AC9454C6A4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2E8C13E4-E11C-4F59-83BE-769F890D8000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5E6C06B2-C70D-4415-8FE6-3B2494C9E004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8E32524-9DFC-42CE-9CA0-19D4AB54887A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F6F7F3D6-0C2C-4C7B-B3A0-69A29A8245E1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506BFF56-DE8B-4265-B3FC-838329CCFBE3}"/>
              </a:ext>
            </a:extLst>
          </p:cNvPr>
          <p:cNvGrpSpPr/>
          <p:nvPr/>
        </p:nvGrpSpPr>
        <p:grpSpPr>
          <a:xfrm>
            <a:off x="7370564" y="3255522"/>
            <a:ext cx="1174313" cy="334119"/>
            <a:chOff x="6696929" y="543893"/>
            <a:chExt cx="2153642" cy="687111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B2549E37-01B5-4919-8DBA-869C2A21C672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34D082CF-EFC6-4CEA-8FC7-ABA62D32240B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C369EE87-EE7C-4850-93C7-FB90596D9901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7EAE0297-07A4-4B67-8F03-8FBE68EE8F1B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41E981E1-4DE6-4073-947F-CF3F881806CB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63563221-BBA1-44EC-8C6B-4C41E38C73AC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E856CAB7-DA62-4DFF-B1C7-7BDF82198487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1DA2ADC-8400-4A3C-8464-46E08A493A35}"/>
              </a:ext>
            </a:extLst>
          </p:cNvPr>
          <p:cNvGrpSpPr/>
          <p:nvPr/>
        </p:nvGrpSpPr>
        <p:grpSpPr>
          <a:xfrm>
            <a:off x="6317381" y="3476048"/>
            <a:ext cx="1174313" cy="334119"/>
            <a:chOff x="6696929" y="543893"/>
            <a:chExt cx="2153642" cy="687111"/>
          </a:xfrm>
        </p:grpSpPr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19883CF-C8E1-4AC7-A221-0217213FA26C}"/>
                </a:ext>
              </a:extLst>
            </p:cNvPr>
            <p:cNvSpPr txBox="1"/>
            <p:nvPr/>
          </p:nvSpPr>
          <p:spPr>
            <a:xfrm>
              <a:off x="7777978" y="915607"/>
              <a:ext cx="935550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manage</a:t>
              </a:r>
              <a:endParaRPr lang="en-NL" sz="150" dirty="0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62707AF6-8BB5-4129-83AA-61B5FF50F1C1}"/>
                </a:ext>
              </a:extLst>
            </p:cNvPr>
            <p:cNvSpPr txBox="1"/>
            <p:nvPr/>
          </p:nvSpPr>
          <p:spPr>
            <a:xfrm>
              <a:off x="7573864" y="543893"/>
              <a:ext cx="84211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scale</a:t>
              </a:r>
              <a:endParaRPr lang="en-NL" sz="150" dirty="0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CE0A86BC-1B05-4390-B09B-8805D47A76B5}"/>
                </a:ext>
              </a:extLst>
            </p:cNvPr>
            <p:cNvSpPr txBox="1"/>
            <p:nvPr/>
          </p:nvSpPr>
          <p:spPr>
            <a:xfrm>
              <a:off x="7434621" y="766754"/>
              <a:ext cx="888832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deploy</a:t>
              </a:r>
              <a:endParaRPr lang="en-NL" sz="150" dirty="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0AD2959-206C-48A7-95AD-93DC43C7CD4B}"/>
                </a:ext>
              </a:extLst>
            </p:cNvPr>
            <p:cNvSpPr txBox="1"/>
            <p:nvPr/>
          </p:nvSpPr>
          <p:spPr>
            <a:xfrm>
              <a:off x="7149739" y="630035"/>
              <a:ext cx="783713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test</a:t>
              </a:r>
              <a:endParaRPr lang="en-NL" sz="150" dirty="0"/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ED6B14EE-9E0A-4D13-A95E-411DB866D308}"/>
                </a:ext>
              </a:extLst>
            </p:cNvPr>
            <p:cNvSpPr txBox="1"/>
            <p:nvPr/>
          </p:nvSpPr>
          <p:spPr>
            <a:xfrm>
              <a:off x="6906031" y="807755"/>
              <a:ext cx="953068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organize</a:t>
              </a:r>
              <a:endParaRPr lang="en-NL" sz="150" dirty="0"/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2C8250BA-DC4F-4614-B30B-642C5879A560}"/>
                </a:ext>
              </a:extLst>
            </p:cNvPr>
            <p:cNvSpPr txBox="1"/>
            <p:nvPr/>
          </p:nvSpPr>
          <p:spPr>
            <a:xfrm>
              <a:off x="6696929" y="644161"/>
              <a:ext cx="807074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 err="1"/>
                <a:t>own</a:t>
              </a:r>
              <a:endParaRPr lang="en-NL" sz="150" dirty="0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CAA8B92E-9A98-41AF-9D68-7011FC6EC168}"/>
                </a:ext>
              </a:extLst>
            </p:cNvPr>
            <p:cNvSpPr txBox="1"/>
            <p:nvPr/>
          </p:nvSpPr>
          <p:spPr>
            <a:xfrm>
              <a:off x="7938380" y="691902"/>
              <a:ext cx="912191" cy="315397"/>
            </a:xfrm>
            <a:prstGeom prst="downArrow">
              <a:avLst/>
            </a:prstGeom>
            <a:solidFill>
              <a:srgbClr val="0070C0"/>
            </a:solidFill>
          </p:spPr>
          <p:txBody>
            <a:bodyPr wrap="none" rtlCol="0">
              <a:spAutoFit/>
            </a:bodyPr>
            <a:lstStyle/>
            <a:p>
              <a:r>
                <a:rPr lang="nl-NL" sz="150" dirty="0"/>
                <a:t>monitor</a:t>
              </a:r>
              <a:endParaRPr lang="en-NL" sz="150" dirty="0"/>
            </a:p>
          </p:txBody>
        </p:sp>
      </p:grpSp>
      <p:sp>
        <p:nvSpPr>
          <p:cNvPr id="153" name="TextBox 152">
            <a:extLst>
              <a:ext uri="{FF2B5EF4-FFF2-40B4-BE49-F238E27FC236}">
                <a16:creationId xmlns:a16="http://schemas.microsoft.com/office/drawing/2014/main" id="{37C1D7B1-F1E9-4205-8341-8F43579E8EBC}"/>
              </a:ext>
            </a:extLst>
          </p:cNvPr>
          <p:cNvSpPr txBox="1"/>
          <p:nvPr/>
        </p:nvSpPr>
        <p:spPr>
          <a:xfrm>
            <a:off x="4452388" y="2433812"/>
            <a:ext cx="35298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vs.</a:t>
            </a:r>
            <a:endParaRPr lang="en-NL" sz="1013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DF68DBD-7CDB-47F2-A162-1ECB571C2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D1F214-F1B7-48E9-B114-224F51F3B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19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9344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&amp; SCS Architecture &amp; Platform</a:t>
            </a:r>
            <a:br>
              <a:rPr lang="en-US" dirty="0"/>
            </a:br>
            <a:br>
              <a:rPr lang="en-US" dirty="0"/>
            </a:br>
            <a:r>
              <a:rPr lang="en-US" sz="2400" dirty="0"/>
              <a:t>open, manageable, polyglot and scalable</a:t>
            </a:r>
            <a:endParaRPr lang="nl-NL" sz="24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880618"/>
            <a:ext cx="4464000" cy="1512000"/>
          </a:xfrm>
        </p:spPr>
        <p:txBody>
          <a:bodyPr/>
          <a:lstStyle/>
          <a:p>
            <a:r>
              <a:rPr lang="en-US" sz="2800" dirty="0"/>
              <a:t>On what would be and still can be…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3230693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Jellema, CTO of AMIS</a:t>
            </a:r>
          </a:p>
          <a:p>
            <a:r>
              <a:rPr lang="en-US" sz="1300" dirty="0"/>
              <a:t>September 2018, Arnhem, The Netherlands</a:t>
            </a:r>
            <a:endParaRPr lang="nl-NL" sz="1300" dirty="0" err="1"/>
          </a:p>
        </p:txBody>
      </p:sp>
      <p:pic>
        <p:nvPicPr>
          <p:cNvPr id="49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0" y="1916705"/>
            <a:ext cx="3824723" cy="212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impulse-info">
            <a:extLst>
              <a:ext uri="{FF2B5EF4-FFF2-40B4-BE49-F238E27FC236}">
                <a16:creationId xmlns:a16="http://schemas.microsoft.com/office/drawing/2014/main" id="{1BFAFBDC-B165-41A1-A963-29DE07CE21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625" y="266399"/>
            <a:ext cx="1295500" cy="423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logo nedercare">
            <a:extLst>
              <a:ext uri="{FF2B5EF4-FFF2-40B4-BE49-F238E27FC236}">
                <a16:creationId xmlns:a16="http://schemas.microsoft.com/office/drawing/2014/main" id="{99C6E663-7465-43EC-872C-CED7A7E3D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EFE9F0"/>
              </a:clrFrom>
              <a:clrTo>
                <a:srgbClr val="EFE9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141" y="-69068"/>
            <a:ext cx="1793713" cy="99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>
            <a:extLst>
              <a:ext uri="{FF2B5EF4-FFF2-40B4-BE49-F238E27FC236}">
                <a16:creationId xmlns:a16="http://schemas.microsoft.com/office/drawing/2014/main" id="{45F3990E-530B-4EB0-9FC1-562CE4A20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4951" y="117983"/>
            <a:ext cx="2059867" cy="5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logo vir ecare">
            <a:extLst>
              <a:ext uri="{FF2B5EF4-FFF2-40B4-BE49-F238E27FC236}">
                <a16:creationId xmlns:a16="http://schemas.microsoft.com/office/drawing/2014/main" id="{A96EE7DC-7647-42AF-8D7A-648F8A173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7615" y="165965"/>
            <a:ext cx="1732176" cy="51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90487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21">
            <a:extLst>
              <a:ext uri="{FF2B5EF4-FFF2-40B4-BE49-F238E27FC236}">
                <a16:creationId xmlns:a16="http://schemas.microsoft.com/office/drawing/2014/main" id="{C2BB5F90-E27E-420C-AA46-E84D9B8A5272}"/>
              </a:ext>
            </a:extLst>
          </p:cNvPr>
          <p:cNvSpPr/>
          <p:nvPr/>
        </p:nvSpPr>
        <p:spPr>
          <a:xfrm>
            <a:off x="364213" y="1694967"/>
            <a:ext cx="2009711" cy="1166708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7B9F1A-19FB-4A7F-B248-2B8068126380}"/>
              </a:ext>
            </a:extLst>
          </p:cNvPr>
          <p:cNvSpPr txBox="1"/>
          <p:nvPr/>
        </p:nvSpPr>
        <p:spPr>
          <a:xfrm>
            <a:off x="361113" y="2095312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/>
              <a:t>[mini] µ</a:t>
            </a:r>
            <a:r>
              <a:rPr lang="nl-NL" sz="2400" dirty="0" err="1"/>
              <a:t>onolith</a:t>
            </a:r>
            <a:endParaRPr lang="nl-NL" sz="2400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2751C11C-09A1-49E9-BB78-FB179FC20627}"/>
              </a:ext>
            </a:extLst>
          </p:cNvPr>
          <p:cNvSpPr/>
          <p:nvPr/>
        </p:nvSpPr>
        <p:spPr>
          <a:xfrm>
            <a:off x="2652623" y="2034112"/>
            <a:ext cx="797902" cy="619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9" name="Rounded Rectangle 21">
            <a:extLst>
              <a:ext uri="{FF2B5EF4-FFF2-40B4-BE49-F238E27FC236}">
                <a16:creationId xmlns:a16="http://schemas.microsoft.com/office/drawing/2014/main" id="{2C64411A-EEF5-4B09-9026-3D7DB97819CF}"/>
              </a:ext>
            </a:extLst>
          </p:cNvPr>
          <p:cNvSpPr/>
          <p:nvPr/>
        </p:nvSpPr>
        <p:spPr>
          <a:xfrm>
            <a:off x="3683767" y="1694967"/>
            <a:ext cx="2009711" cy="1166708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8C1D50C-B7CE-4AF7-BAFD-F3FBD86929C6}"/>
              </a:ext>
            </a:extLst>
          </p:cNvPr>
          <p:cNvSpPr/>
          <p:nvPr/>
        </p:nvSpPr>
        <p:spPr>
          <a:xfrm>
            <a:off x="3712552" y="1740656"/>
            <a:ext cx="1872762" cy="995729"/>
          </a:xfrm>
          <a:custGeom>
            <a:avLst/>
            <a:gdLst>
              <a:gd name="connsiteX0" fmla="*/ 0 w 2497016"/>
              <a:gd name="connsiteY0" fmla="*/ 1327639 h 1327639"/>
              <a:gd name="connsiteX1" fmla="*/ 756139 w 2497016"/>
              <a:gd name="connsiteY1" fmla="*/ 1134208 h 1327639"/>
              <a:gd name="connsiteX2" fmla="*/ 1028700 w 2497016"/>
              <a:gd name="connsiteY2" fmla="*/ 685800 h 1327639"/>
              <a:gd name="connsiteX3" fmla="*/ 1688123 w 2497016"/>
              <a:gd name="connsiteY3" fmla="*/ 527539 h 1327639"/>
              <a:gd name="connsiteX4" fmla="*/ 2048608 w 2497016"/>
              <a:gd name="connsiteY4" fmla="*/ 685800 h 1327639"/>
              <a:gd name="connsiteX5" fmla="*/ 2338754 w 2497016"/>
              <a:gd name="connsiteY5" fmla="*/ 334108 h 1327639"/>
              <a:gd name="connsiteX6" fmla="*/ 2497016 w 2497016"/>
              <a:gd name="connsiteY6" fmla="*/ 0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7016" h="1327639">
                <a:moveTo>
                  <a:pt x="0" y="1327639"/>
                </a:moveTo>
                <a:cubicBezTo>
                  <a:pt x="292344" y="1284410"/>
                  <a:pt x="584689" y="1241181"/>
                  <a:pt x="756139" y="1134208"/>
                </a:cubicBezTo>
                <a:cubicBezTo>
                  <a:pt x="927589" y="1027235"/>
                  <a:pt x="873369" y="786911"/>
                  <a:pt x="1028700" y="685800"/>
                </a:cubicBezTo>
                <a:cubicBezTo>
                  <a:pt x="1184031" y="584689"/>
                  <a:pt x="1518138" y="527539"/>
                  <a:pt x="1688123" y="527539"/>
                </a:cubicBezTo>
                <a:cubicBezTo>
                  <a:pt x="1858108" y="527539"/>
                  <a:pt x="1940170" y="718038"/>
                  <a:pt x="2048608" y="685800"/>
                </a:cubicBezTo>
                <a:cubicBezTo>
                  <a:pt x="2157046" y="653562"/>
                  <a:pt x="2264019" y="448408"/>
                  <a:pt x="2338754" y="334108"/>
                </a:cubicBezTo>
                <a:cubicBezTo>
                  <a:pt x="2413489" y="219808"/>
                  <a:pt x="2455252" y="109904"/>
                  <a:pt x="2497016" y="0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11" name="Rounded Rectangle 21">
            <a:extLst>
              <a:ext uri="{FF2B5EF4-FFF2-40B4-BE49-F238E27FC236}">
                <a16:creationId xmlns:a16="http://schemas.microsoft.com/office/drawing/2014/main" id="{7C3A79F9-A245-4160-A43B-4FDC4C93E4DC}"/>
              </a:ext>
            </a:extLst>
          </p:cNvPr>
          <p:cNvSpPr/>
          <p:nvPr/>
        </p:nvSpPr>
        <p:spPr>
          <a:xfrm>
            <a:off x="6901961" y="1694967"/>
            <a:ext cx="866043" cy="649074"/>
          </a:xfrm>
          <a:prstGeom prst="roundRect">
            <a:avLst/>
          </a:prstGeom>
          <a:solidFill>
            <a:srgbClr val="9966FF"/>
          </a:soli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DFA36B-BDC8-46D3-852B-1C95E635D948}"/>
              </a:ext>
            </a:extLst>
          </p:cNvPr>
          <p:cNvSpPr txBox="1"/>
          <p:nvPr/>
        </p:nvSpPr>
        <p:spPr>
          <a:xfrm>
            <a:off x="7149113" y="1694967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/>
              <a:t>µ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DB1C1AE-EFE6-4031-BB16-347E89398E7F}"/>
              </a:ext>
            </a:extLst>
          </p:cNvPr>
          <p:cNvSpPr/>
          <p:nvPr/>
        </p:nvSpPr>
        <p:spPr>
          <a:xfrm>
            <a:off x="5909943" y="2062181"/>
            <a:ext cx="797902" cy="6198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14" name="Rounded Rectangle 21">
            <a:extLst>
              <a:ext uri="{FF2B5EF4-FFF2-40B4-BE49-F238E27FC236}">
                <a16:creationId xmlns:a16="http://schemas.microsoft.com/office/drawing/2014/main" id="{ECCACAB5-AE43-48D7-AC79-21D2FDDCD266}"/>
              </a:ext>
            </a:extLst>
          </p:cNvPr>
          <p:cNvSpPr/>
          <p:nvPr/>
        </p:nvSpPr>
        <p:spPr>
          <a:xfrm>
            <a:off x="7962119" y="2314603"/>
            <a:ext cx="866043" cy="649074"/>
          </a:xfrm>
          <a:prstGeom prst="roundRect">
            <a:avLst/>
          </a:prstGeom>
          <a:solidFill>
            <a:srgbClr val="9933FF"/>
          </a:soli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940322">
              <a:defRPr/>
            </a:pPr>
            <a:endParaRPr lang="en-US" sz="1800" kern="0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C58255-8CF4-4542-ACBA-BEAD55F58DA9}"/>
              </a:ext>
            </a:extLst>
          </p:cNvPr>
          <p:cNvSpPr txBox="1"/>
          <p:nvPr/>
        </p:nvSpPr>
        <p:spPr>
          <a:xfrm>
            <a:off x="8209272" y="2314603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/>
              <a:t>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42A58-198F-4729-8E0B-9CFFDAB0A132}"/>
              </a:ext>
            </a:extLst>
          </p:cNvPr>
          <p:cNvSpPr txBox="1"/>
          <p:nvPr/>
        </p:nvSpPr>
        <p:spPr>
          <a:xfrm>
            <a:off x="4096568" y="1615365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>
                <a:solidFill>
                  <a:srgbClr val="9966FF"/>
                </a:solidFill>
              </a:rPr>
              <a:t>µ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073715-B8F4-4BC5-952F-6D0FF8DFF92E}"/>
              </a:ext>
            </a:extLst>
          </p:cNvPr>
          <p:cNvSpPr txBox="1"/>
          <p:nvPr/>
        </p:nvSpPr>
        <p:spPr>
          <a:xfrm>
            <a:off x="4977757" y="2238519"/>
            <a:ext cx="42832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3300" dirty="0">
                <a:solidFill>
                  <a:srgbClr val="9933FF"/>
                </a:solidFill>
              </a:rPr>
              <a:t>µ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129191C-429A-499F-AED6-1B9CBD476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7987F9-EC6C-4CBE-9123-436FAC2A8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20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98131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8161F8F-87CE-4265-AD1D-55B04EDA7465}"/>
              </a:ext>
            </a:extLst>
          </p:cNvPr>
          <p:cNvGrpSpPr/>
          <p:nvPr/>
        </p:nvGrpSpPr>
        <p:grpSpPr>
          <a:xfrm>
            <a:off x="2354141" y="1002323"/>
            <a:ext cx="4308689" cy="3257800"/>
            <a:chOff x="4911689" y="1327638"/>
            <a:chExt cx="2679614" cy="1721103"/>
          </a:xfrm>
        </p:grpSpPr>
        <p:sp>
          <p:nvSpPr>
            <p:cNvPr id="9" name="Rounded Rectangle 21">
              <a:extLst>
                <a:ext uri="{FF2B5EF4-FFF2-40B4-BE49-F238E27FC236}">
                  <a16:creationId xmlns:a16="http://schemas.microsoft.com/office/drawing/2014/main" id="{2C64411A-EEF5-4B09-9026-3D7DB97819CF}"/>
                </a:ext>
              </a:extLst>
            </p:cNvPr>
            <p:cNvSpPr/>
            <p:nvPr/>
          </p:nvSpPr>
          <p:spPr>
            <a:xfrm>
              <a:off x="4911689" y="1433775"/>
              <a:ext cx="2679614" cy="1555610"/>
            </a:xfrm>
            <a:prstGeom prst="roundRect">
              <a:avLst/>
            </a:prstGeom>
            <a:gradFill rotWithShape="1">
              <a:gsLst>
                <a:gs pos="0">
                  <a:srgbClr val="613C91">
                    <a:lumMod val="110000"/>
                    <a:satMod val="105000"/>
                    <a:tint val="67000"/>
                  </a:srgbClr>
                </a:gs>
                <a:gs pos="50000">
                  <a:srgbClr val="613C91">
                    <a:lumMod val="105000"/>
                    <a:satMod val="103000"/>
                    <a:tint val="73000"/>
                  </a:srgbClr>
                </a:gs>
                <a:gs pos="100000">
                  <a:srgbClr val="613C91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613C9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40322">
                <a:defRPr/>
              </a:pPr>
              <a:endParaRPr lang="en-US" sz="5400" kern="0">
                <a:solidFill>
                  <a:prstClr val="black"/>
                </a:solidFill>
                <a:latin typeface="Arial Unicode MS"/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C1D50C-B7CE-4AF7-BAFD-F3FBD86929C6}"/>
                </a:ext>
              </a:extLst>
            </p:cNvPr>
            <p:cNvSpPr/>
            <p:nvPr/>
          </p:nvSpPr>
          <p:spPr>
            <a:xfrm>
              <a:off x="4950069" y="1494692"/>
              <a:ext cx="2497016" cy="1327639"/>
            </a:xfrm>
            <a:custGeom>
              <a:avLst/>
              <a:gdLst>
                <a:gd name="connsiteX0" fmla="*/ 0 w 2497016"/>
                <a:gd name="connsiteY0" fmla="*/ 1327639 h 1327639"/>
                <a:gd name="connsiteX1" fmla="*/ 756139 w 2497016"/>
                <a:gd name="connsiteY1" fmla="*/ 1134208 h 1327639"/>
                <a:gd name="connsiteX2" fmla="*/ 1028700 w 2497016"/>
                <a:gd name="connsiteY2" fmla="*/ 685800 h 1327639"/>
                <a:gd name="connsiteX3" fmla="*/ 1688123 w 2497016"/>
                <a:gd name="connsiteY3" fmla="*/ 527539 h 1327639"/>
                <a:gd name="connsiteX4" fmla="*/ 2048608 w 2497016"/>
                <a:gd name="connsiteY4" fmla="*/ 685800 h 1327639"/>
                <a:gd name="connsiteX5" fmla="*/ 2338754 w 2497016"/>
                <a:gd name="connsiteY5" fmla="*/ 334108 h 1327639"/>
                <a:gd name="connsiteX6" fmla="*/ 2497016 w 2497016"/>
                <a:gd name="connsiteY6" fmla="*/ 0 h 1327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7016" h="1327639">
                  <a:moveTo>
                    <a:pt x="0" y="1327639"/>
                  </a:moveTo>
                  <a:cubicBezTo>
                    <a:pt x="292344" y="1284410"/>
                    <a:pt x="584689" y="1241181"/>
                    <a:pt x="756139" y="1134208"/>
                  </a:cubicBezTo>
                  <a:cubicBezTo>
                    <a:pt x="927589" y="1027235"/>
                    <a:pt x="873369" y="786911"/>
                    <a:pt x="1028700" y="685800"/>
                  </a:cubicBezTo>
                  <a:cubicBezTo>
                    <a:pt x="1184031" y="584689"/>
                    <a:pt x="1518138" y="527539"/>
                    <a:pt x="1688123" y="527539"/>
                  </a:cubicBezTo>
                  <a:cubicBezTo>
                    <a:pt x="1858108" y="527539"/>
                    <a:pt x="1940170" y="718038"/>
                    <a:pt x="2048608" y="685800"/>
                  </a:cubicBezTo>
                  <a:cubicBezTo>
                    <a:pt x="2157046" y="653562"/>
                    <a:pt x="2264019" y="448408"/>
                    <a:pt x="2338754" y="334108"/>
                  </a:cubicBezTo>
                  <a:cubicBezTo>
                    <a:pt x="2413489" y="219808"/>
                    <a:pt x="2455252" y="109904"/>
                    <a:pt x="2497016" y="0"/>
                  </a:cubicBezTo>
                </a:path>
              </a:pathLst>
            </a:custGeom>
            <a:noFill/>
            <a:ln>
              <a:prstDash val="dash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45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ED42A58-198F-4729-8E0B-9CFFDAB0A132}"/>
                </a:ext>
              </a:extLst>
            </p:cNvPr>
            <p:cNvSpPr txBox="1"/>
            <p:nvPr/>
          </p:nvSpPr>
          <p:spPr>
            <a:xfrm>
              <a:off x="5462091" y="1327638"/>
              <a:ext cx="590378" cy="890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350" dirty="0">
                  <a:solidFill>
                    <a:srgbClr val="9966FF"/>
                  </a:solidFill>
                </a:rPr>
                <a:t>µ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D073715-B8F4-4BC5-952F-6D0FF8DFF92E}"/>
                </a:ext>
              </a:extLst>
            </p:cNvPr>
            <p:cNvSpPr txBox="1"/>
            <p:nvPr/>
          </p:nvSpPr>
          <p:spPr>
            <a:xfrm>
              <a:off x="6637009" y="2158511"/>
              <a:ext cx="590378" cy="8902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0350" dirty="0">
                  <a:solidFill>
                    <a:srgbClr val="9933FF"/>
                  </a:solidFill>
                </a:rPr>
                <a:t>µ</a:t>
              </a:r>
            </a:p>
          </p:txBody>
        </p:sp>
      </p:grp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59F1E0F5-7C15-421C-9990-71ECD8095362}"/>
              </a:ext>
            </a:extLst>
          </p:cNvPr>
          <p:cNvSpPr/>
          <p:nvPr/>
        </p:nvSpPr>
        <p:spPr>
          <a:xfrm>
            <a:off x="248511" y="43715"/>
            <a:ext cx="2990650" cy="1077934"/>
          </a:xfrm>
          <a:prstGeom prst="wedgeRoundRectCallout">
            <a:avLst>
              <a:gd name="adj1" fmla="val 39092"/>
              <a:gd name="adj2" fmla="val 832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200" dirty="0" err="1"/>
              <a:t>Owned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Business Manager X</a:t>
            </a:r>
          </a:p>
          <a:p>
            <a:pPr algn="ctr"/>
            <a:r>
              <a:rPr lang="nl-NL" sz="1200" dirty="0"/>
              <a:t>High Change </a:t>
            </a:r>
            <a:r>
              <a:rPr lang="nl-NL" sz="1200" dirty="0" err="1"/>
              <a:t>Rate</a:t>
            </a:r>
            <a:endParaRPr lang="nl-NL" sz="1200" dirty="0"/>
          </a:p>
          <a:p>
            <a:pPr algn="ctr"/>
            <a:r>
              <a:rPr lang="nl-NL" sz="1200" dirty="0" err="1"/>
              <a:t>Highly</a:t>
            </a:r>
            <a:r>
              <a:rPr lang="nl-NL" sz="1200" dirty="0"/>
              <a:t> </a:t>
            </a:r>
            <a:r>
              <a:rPr lang="nl-NL" sz="1200" dirty="0" err="1"/>
              <a:t>Available</a:t>
            </a:r>
            <a:endParaRPr lang="nl-NL" sz="1200" dirty="0"/>
          </a:p>
          <a:p>
            <a:pPr algn="ctr"/>
            <a:r>
              <a:rPr lang="nl-NL" sz="1200" dirty="0" err="1"/>
              <a:t>Needs</a:t>
            </a:r>
            <a:r>
              <a:rPr lang="nl-NL" sz="1200" dirty="0"/>
              <a:t>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scale</a:t>
            </a:r>
            <a:r>
              <a:rPr lang="nl-NL" sz="1200" dirty="0"/>
              <a:t> up </a:t>
            </a:r>
            <a:r>
              <a:rPr lang="nl-NL" sz="1200" dirty="0" err="1"/>
              <a:t>to</a:t>
            </a:r>
            <a:r>
              <a:rPr lang="nl-NL" sz="1200" dirty="0"/>
              <a:t> 10x </a:t>
            </a:r>
            <a:r>
              <a:rPr lang="nl-NL" sz="1200" dirty="0" err="1"/>
              <a:t>between</a:t>
            </a:r>
            <a:r>
              <a:rPr lang="nl-NL" sz="1200" dirty="0"/>
              <a:t> 7-10PM</a:t>
            </a:r>
          </a:p>
          <a:p>
            <a:pPr algn="ctr"/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be</a:t>
            </a:r>
            <a:r>
              <a:rPr lang="nl-NL" sz="1200" dirty="0"/>
              <a:t> </a:t>
            </a:r>
            <a:r>
              <a:rPr lang="nl-NL" sz="1200" dirty="0" err="1"/>
              <a:t>done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team of 5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1B1C9813-CEA6-4826-A205-493C0BBE7A09}"/>
              </a:ext>
            </a:extLst>
          </p:cNvPr>
          <p:cNvSpPr/>
          <p:nvPr/>
        </p:nvSpPr>
        <p:spPr>
          <a:xfrm>
            <a:off x="6098399" y="3913137"/>
            <a:ext cx="2990650" cy="1206744"/>
          </a:xfrm>
          <a:prstGeom prst="wedgeRoundRectCallout">
            <a:avLst>
              <a:gd name="adj1" fmla="val -42491"/>
              <a:gd name="adj2" fmla="val -861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Owned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Business Manager Y</a:t>
            </a:r>
          </a:p>
          <a:p>
            <a:pPr algn="ctr"/>
            <a:r>
              <a:rPr lang="nl-NL" sz="1200" dirty="0"/>
              <a:t>Business </a:t>
            </a:r>
            <a:r>
              <a:rPr lang="nl-NL" sz="1200" dirty="0" err="1"/>
              <a:t>Hours</a:t>
            </a:r>
            <a:r>
              <a:rPr lang="nl-NL" sz="1200" dirty="0"/>
              <a:t> availability</a:t>
            </a:r>
          </a:p>
          <a:p>
            <a:pPr algn="ctr"/>
            <a:r>
              <a:rPr lang="nl-NL" sz="1200" dirty="0" err="1"/>
              <a:t>Some</a:t>
            </a:r>
            <a:r>
              <a:rPr lang="nl-NL" sz="1200" dirty="0"/>
              <a:t> </a:t>
            </a:r>
            <a:r>
              <a:rPr lang="nl-NL" sz="1200" dirty="0" err="1"/>
              <a:t>Highly</a:t>
            </a:r>
            <a:r>
              <a:rPr lang="nl-NL" sz="1200" dirty="0"/>
              <a:t> Secure Data</a:t>
            </a:r>
          </a:p>
          <a:p>
            <a:pPr algn="ctr"/>
            <a:r>
              <a:rPr lang="nl-NL" sz="1200" dirty="0" err="1"/>
              <a:t>Fairly</a:t>
            </a:r>
            <a:r>
              <a:rPr lang="nl-NL" sz="1200" dirty="0"/>
              <a:t> constant load  </a:t>
            </a:r>
          </a:p>
          <a:p>
            <a:pPr algn="ctr"/>
            <a:r>
              <a:rPr lang="nl-NL" sz="1200" dirty="0" err="1"/>
              <a:t>Very</a:t>
            </a:r>
            <a:r>
              <a:rPr lang="nl-NL" sz="1200" dirty="0"/>
              <a:t> </a:t>
            </a:r>
            <a:r>
              <a:rPr lang="nl-NL" sz="1200" dirty="0" err="1"/>
              <a:t>strict</a:t>
            </a:r>
            <a:r>
              <a:rPr lang="nl-NL" sz="1200" dirty="0"/>
              <a:t> QA steps in CI/CD </a:t>
            </a:r>
            <a:r>
              <a:rPr lang="nl-NL" sz="1200" dirty="0" err="1"/>
              <a:t>process</a:t>
            </a:r>
            <a:endParaRPr lang="nl-NL" sz="1200" dirty="0"/>
          </a:p>
          <a:p>
            <a:pPr algn="ctr"/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be</a:t>
            </a:r>
            <a:r>
              <a:rPr lang="nl-NL" sz="1200" dirty="0"/>
              <a:t> </a:t>
            </a:r>
            <a:r>
              <a:rPr lang="nl-NL" sz="1200" dirty="0" err="1"/>
              <a:t>done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team of 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76059-A4C7-41F5-B7BA-845BDB247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64B1B-6CC8-4BF7-B550-BAC881F6C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21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2291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864074-1254-4EB3-971F-34DE7DE83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Considerations</a:t>
            </a:r>
            <a:r>
              <a:rPr lang="nl-NL" dirty="0"/>
              <a:t> for </a:t>
            </a:r>
            <a:r>
              <a:rPr lang="nl-NL" dirty="0" err="1"/>
              <a:t>breaking</a:t>
            </a:r>
            <a:r>
              <a:rPr lang="nl-NL" dirty="0"/>
              <a:t> up </a:t>
            </a:r>
            <a:r>
              <a:rPr lang="nl-NL" dirty="0" err="1"/>
              <a:t>into</a:t>
            </a:r>
            <a:r>
              <a:rPr lang="nl-NL" dirty="0"/>
              <a:t> multiple Microservices</a:t>
            </a:r>
            <a:endParaRPr lang="en-NL" dirty="0"/>
          </a:p>
        </p:txBody>
      </p:sp>
      <p:pic>
        <p:nvPicPr>
          <p:cNvPr id="7" name="Snagit_SNG85A">
            <a:extLst>
              <a:ext uri="{FF2B5EF4-FFF2-40B4-BE49-F238E27FC236}">
                <a16:creationId xmlns:a16="http://schemas.microsoft.com/office/drawing/2014/main" id="{CDA11829-394E-4D41-BA17-ECAB0A0EFB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594" y="936625"/>
            <a:ext cx="6172511" cy="3779838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0BC112E-1473-48DB-A651-D9118C95B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427FFF-0DD9-48EF-9A77-469B1C8CC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22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35814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CD562-3D15-4289-9C57-9E3625477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54401" cy="504000"/>
          </a:xfrm>
        </p:spPr>
        <p:txBody>
          <a:bodyPr/>
          <a:lstStyle/>
          <a:p>
            <a:r>
              <a:rPr lang="nl-NL" dirty="0" err="1"/>
              <a:t>Considerations</a:t>
            </a:r>
            <a:r>
              <a:rPr lang="nl-NL" dirty="0"/>
              <a:t> for </a:t>
            </a:r>
            <a:r>
              <a:rPr lang="nl-NL" dirty="0" err="1"/>
              <a:t>breaking</a:t>
            </a:r>
            <a:r>
              <a:rPr lang="nl-NL" dirty="0"/>
              <a:t> up </a:t>
            </a:r>
            <a:r>
              <a:rPr lang="nl-NL" dirty="0" err="1"/>
              <a:t>into</a:t>
            </a:r>
            <a:r>
              <a:rPr lang="nl-NL" dirty="0"/>
              <a:t> multiple Microservices (2)</a:t>
            </a:r>
            <a:endParaRPr lang="en-NL" dirty="0"/>
          </a:p>
        </p:txBody>
      </p:sp>
      <p:pic>
        <p:nvPicPr>
          <p:cNvPr id="7" name="Snagit_SNG86F">
            <a:extLst>
              <a:ext uri="{FF2B5EF4-FFF2-40B4-BE49-F238E27FC236}">
                <a16:creationId xmlns:a16="http://schemas.microsoft.com/office/drawing/2014/main" id="{8A06D3B2-A9F0-4D4D-AB2A-50FDDBA61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8521" y="852896"/>
            <a:ext cx="6439458" cy="224809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C4ACC0-4753-4246-B479-A85878E9B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507BD-0A17-4686-8F92-90F1678E0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8" name="Snagit_SNG85B">
            <a:extLst>
              <a:ext uri="{FF2B5EF4-FFF2-40B4-BE49-F238E27FC236}">
                <a16:creationId xmlns:a16="http://schemas.microsoft.com/office/drawing/2014/main" id="{9D710D44-FC0E-4641-87A0-998F02627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3157068"/>
            <a:ext cx="6546147" cy="17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694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89F6E-7384-4F2B-BAF8-D929F9D33B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796801" cy="504000"/>
          </a:xfrm>
        </p:spPr>
        <p:txBody>
          <a:bodyPr/>
          <a:lstStyle/>
          <a:p>
            <a:r>
              <a:rPr lang="nl-NL" dirty="0" err="1"/>
              <a:t>Considerations</a:t>
            </a:r>
            <a:r>
              <a:rPr lang="nl-NL" dirty="0"/>
              <a:t> for </a:t>
            </a:r>
            <a:r>
              <a:rPr lang="nl-NL" dirty="0" err="1"/>
              <a:t>breaking</a:t>
            </a:r>
            <a:r>
              <a:rPr lang="nl-NL" dirty="0"/>
              <a:t> up </a:t>
            </a:r>
            <a:r>
              <a:rPr lang="nl-NL" dirty="0" err="1"/>
              <a:t>into</a:t>
            </a:r>
            <a:r>
              <a:rPr lang="nl-NL" dirty="0"/>
              <a:t> multiple Microservices (3)</a:t>
            </a:r>
            <a:endParaRPr lang="en-NL" dirty="0"/>
          </a:p>
        </p:txBody>
      </p:sp>
      <p:pic>
        <p:nvPicPr>
          <p:cNvPr id="7" name="Snagit_SNG848">
            <a:extLst>
              <a:ext uri="{FF2B5EF4-FFF2-40B4-BE49-F238E27FC236}">
                <a16:creationId xmlns:a16="http://schemas.microsoft.com/office/drawing/2014/main" id="{9B6C9406-4EBE-4596-8104-696E73E7EC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546" y="792000"/>
            <a:ext cx="6108053" cy="408612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0E91BB-D063-47A9-BE3E-FAB1D694D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2FBE9C-DC1C-4E06-B25E-6B3118EC36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60881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How?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37499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microservice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do </a:t>
            </a:r>
            <a:r>
              <a:rPr lang="nl-NL" dirty="0" err="1"/>
              <a:t>functional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technical</a:t>
            </a:r>
            <a:r>
              <a:rPr lang="nl-NL" dirty="0"/>
              <a:t> </a:t>
            </a:r>
            <a:r>
              <a:rPr lang="nl-NL" dirty="0" err="1"/>
              <a:t>evolution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continuously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independently</a:t>
            </a:r>
            <a:endParaRPr lang="nl-NL" dirty="0"/>
          </a:p>
          <a:p>
            <a:r>
              <a:rPr lang="en-US" dirty="0"/>
              <a:t>The business ownership is clearly defined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grpSp>
        <p:nvGrpSpPr>
          <p:cNvPr id="11" name="Group 10"/>
          <p:cNvGrpSpPr/>
          <p:nvPr/>
        </p:nvGrpSpPr>
        <p:grpSpPr>
          <a:xfrm>
            <a:off x="6877692" y="936000"/>
            <a:ext cx="1752547" cy="1503172"/>
            <a:chOff x="5430981" y="2001982"/>
            <a:chExt cx="1752600" cy="1503218"/>
          </a:xfrm>
        </p:grpSpPr>
        <p:sp>
          <p:nvSpPr>
            <p:cNvPr id="12" name="Oval 11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15" name="Straight Connector 14"/>
            <p:cNvCxnSpPr>
              <a:stCxn id="12" idx="2"/>
              <a:endCxn id="12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809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err="1"/>
              <a:t>microservices</a:t>
            </a:r>
            <a:r>
              <a:rPr lang="en-US" dirty="0"/>
              <a:t>: design &amp; implement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&amp; Team ownership of application and associated platform</a:t>
            </a:r>
          </a:p>
          <a:p>
            <a:r>
              <a:rPr lang="en-US" dirty="0"/>
              <a:t>Automated CD – including regression test</a:t>
            </a:r>
          </a:p>
          <a:p>
            <a:r>
              <a:rPr lang="en-US" dirty="0"/>
              <a:t>Open (standards, protocols) on the outside, </a:t>
            </a:r>
            <a:br>
              <a:rPr lang="en-US" dirty="0"/>
            </a:br>
            <a:r>
              <a:rPr lang="en-US" dirty="0"/>
              <a:t>whatever you like inside</a:t>
            </a:r>
          </a:p>
          <a:p>
            <a:r>
              <a:rPr lang="nl-NL" dirty="0" err="1"/>
              <a:t>Deployable</a:t>
            </a:r>
            <a:r>
              <a:rPr lang="nl-NL" dirty="0"/>
              <a:t> on </a:t>
            </a:r>
            <a:r>
              <a:rPr lang="nl-NL" dirty="0" err="1"/>
              <a:t>enterprise</a:t>
            </a:r>
            <a:r>
              <a:rPr lang="nl-NL" dirty="0"/>
              <a:t> </a:t>
            </a:r>
            <a:r>
              <a:rPr lang="nl-NL" dirty="0" err="1"/>
              <a:t>standardized</a:t>
            </a:r>
            <a:r>
              <a:rPr lang="nl-NL" dirty="0"/>
              <a:t> microservices platform </a:t>
            </a:r>
          </a:p>
          <a:p>
            <a:r>
              <a:rPr lang="en-US" dirty="0"/>
              <a:t>API &amp; Event</a:t>
            </a:r>
          </a:p>
          <a:p>
            <a:pPr lvl="1"/>
            <a:r>
              <a:rPr lang="en-US" dirty="0"/>
              <a:t>Standard protocols for interaction</a:t>
            </a:r>
          </a:p>
          <a:p>
            <a:r>
              <a:rPr lang="en-US" dirty="0"/>
              <a:t>Horizontally scalable: multiple parallel instances</a:t>
            </a:r>
          </a:p>
          <a:p>
            <a:r>
              <a:rPr lang="en-US" dirty="0"/>
              <a:t>Stateless instances – horizontally scalable up &amp; down,</a:t>
            </a:r>
            <a:br>
              <a:rPr lang="en-US" dirty="0"/>
            </a:br>
            <a:r>
              <a:rPr lang="en-US" dirty="0"/>
              <a:t>can handle fail over &amp; restart</a:t>
            </a:r>
          </a:p>
          <a:p>
            <a:r>
              <a:rPr lang="en-US" dirty="0"/>
              <a:t>Private Bounded (Data) Context</a:t>
            </a:r>
          </a:p>
          <a:p>
            <a:pPr lvl="1"/>
            <a:r>
              <a:rPr lang="en-US" dirty="0"/>
              <a:t>Including derived data from other domains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3074" name="Picture 2" descr="Image result for multiple personality disor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06" y="2511647"/>
            <a:ext cx="3072454" cy="17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79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6" name="Picture 2" descr="Image result for viktor kortsch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56" y="288000"/>
            <a:ext cx="3863644" cy="419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681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40" y="1115998"/>
            <a:ext cx="1297541" cy="1920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&amp; SCS Architecture &amp; Platform - architecture brainstorm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90509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3383922" y="3140170"/>
            <a:ext cx="3094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Generic Platform for running </a:t>
            </a:r>
            <a:r>
              <a:rPr lang="en-US" sz="1200" dirty="0" err="1"/>
              <a:t>microservices</a:t>
            </a:r>
            <a:endParaRPr lang="nl-NL" sz="12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pic>
        <p:nvPicPr>
          <p:cNvPr id="2050" name="Picture 2" descr="Image result for viktor kortsch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4" y="138873"/>
            <a:ext cx="1021082" cy="11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5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95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75" y="3996279"/>
            <a:ext cx="1155698" cy="528319"/>
          </a:xfrm>
          <a:prstGeom prst="rect">
            <a:avLst/>
          </a:prstGeom>
        </p:spPr>
      </p:pic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3" y="340596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5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20525" y="1253258"/>
              <a:ext cx="911361" cy="741397"/>
            </a:xfrm>
            <a:prstGeom prst="rect">
              <a:avLst/>
            </a:prstGeom>
          </p:spPr>
        </p:pic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778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r>
                <a:rPr lang="en-US" dirty="0"/>
                <a:t>Container</a:t>
              </a: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pic>
        <p:nvPicPr>
          <p:cNvPr id="25" name="Snagit_PPTCA92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88" y="2340002"/>
            <a:ext cx="583570" cy="4456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10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20525" y="1253258"/>
              <a:ext cx="911361" cy="741397"/>
            </a:xfrm>
            <a:prstGeom prst="rect">
              <a:avLst/>
            </a:prstGeom>
          </p:spPr>
        </p:pic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778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r>
                <a:rPr lang="en-US" dirty="0"/>
                <a:t>Container</a:t>
              </a: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0280" y="3125424"/>
            <a:ext cx="434378" cy="381033"/>
          </a:xfrm>
          <a:prstGeom prst="rect">
            <a:avLst/>
          </a:prstGeom>
        </p:spPr>
      </p:pic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86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 - CQRS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1945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396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0775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Online -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sp>
        <p:nvSpPr>
          <p:cNvPr id="6" name="Can 5"/>
          <p:cNvSpPr/>
          <p:nvPr/>
        </p:nvSpPr>
        <p:spPr>
          <a:xfrm>
            <a:off x="4678124" y="1592796"/>
            <a:ext cx="2333625" cy="12477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nl-NL" sz="1013" dirty="0"/>
          </a:p>
          <a:p>
            <a:pPr algn="ctr"/>
            <a:endParaRPr lang="en-US" sz="1013" dirty="0"/>
          </a:p>
          <a:p>
            <a:pPr algn="ctr"/>
            <a:endParaRPr lang="en-US" sz="1013" dirty="0"/>
          </a:p>
          <a:p>
            <a:pPr algn="ctr"/>
            <a:endParaRPr lang="en-US" sz="1013" dirty="0"/>
          </a:p>
        </p:txBody>
      </p:sp>
      <p:sp>
        <p:nvSpPr>
          <p:cNvPr id="7" name="Left Arrow 6"/>
          <p:cNvSpPr/>
          <p:nvPr/>
        </p:nvSpPr>
        <p:spPr>
          <a:xfrm>
            <a:off x="6873637" y="2040471"/>
            <a:ext cx="1800225" cy="63817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extBox 7"/>
          <p:cNvSpPr txBox="1"/>
          <p:nvPr/>
        </p:nvSpPr>
        <p:spPr>
          <a:xfrm>
            <a:off x="7030799" y="2216683"/>
            <a:ext cx="15872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/>
              <a:t>Product updates</a:t>
            </a:r>
            <a:endParaRPr lang="en-US" sz="1500" dirty="0" err="1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11162" y="182139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311162" y="190712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1162" y="199284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11162" y="207857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11162" y="216429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11162" y="225002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11162" y="233574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11162" y="242147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311162" y="250719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11162" y="259292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11162" y="267864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969004" y="1145121"/>
            <a:ext cx="9525" cy="32575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35261" y="4402671"/>
            <a:ext cx="5902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firewall</a:t>
            </a:r>
            <a:endParaRPr lang="en-US" sz="1013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5086253" y="3089569"/>
            <a:ext cx="23326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Data </a:t>
            </a:r>
            <a:r>
              <a:rPr lang="nl-NL" sz="1400" dirty="0" err="1"/>
              <a:t>manipulation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Quality</a:t>
            </a:r>
            <a:r>
              <a:rPr lang="nl-NL" sz="1400" dirty="0"/>
              <a:t> (</a:t>
            </a:r>
            <a:r>
              <a:rPr lang="nl-NL" sz="1400" dirty="0" err="1"/>
              <a:t>enforcement</a:t>
            </a:r>
            <a:r>
              <a:rPr lang="nl-NL" sz="1400" dirty="0"/>
              <a:t>)</a:t>
            </a:r>
          </a:p>
          <a:p>
            <a:r>
              <a:rPr lang="nl-NL" sz="1400" dirty="0"/>
              <a:t>&lt;10K transactions</a:t>
            </a:r>
          </a:p>
          <a:p>
            <a:r>
              <a:rPr lang="nl-NL" sz="1400" dirty="0"/>
              <a:t>Batch jobs next </a:t>
            </a:r>
            <a:r>
              <a:rPr lang="nl-NL" sz="1400" dirty="0" err="1"/>
              <a:t>to</a:t>
            </a:r>
            <a:r>
              <a:rPr lang="nl-NL" sz="1400" dirty="0"/>
              <a:t> online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nice</a:t>
            </a:r>
            <a:endParaRPr lang="en-US" sz="1400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929094" y="3087883"/>
            <a:ext cx="149912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Read </a:t>
            </a:r>
            <a:r>
              <a:rPr lang="nl-NL" sz="1400" dirty="0" err="1"/>
              <a:t>only</a:t>
            </a:r>
            <a:endParaRPr lang="nl-NL" sz="1400" dirty="0"/>
          </a:p>
          <a:p>
            <a:r>
              <a:rPr lang="nl-NL" sz="1400" dirty="0"/>
              <a:t>On 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crucial</a:t>
            </a:r>
            <a:r>
              <a:rPr lang="nl-NL" sz="1400" dirty="0"/>
              <a:t> </a:t>
            </a:r>
          </a:p>
          <a:p>
            <a:r>
              <a:rPr lang="nl-NL" sz="1400" dirty="0"/>
              <a:t>XHTML &amp; JSON</a:t>
            </a:r>
          </a:p>
          <a:p>
            <a:r>
              <a:rPr lang="nl-NL" sz="1400" dirty="0"/>
              <a:t>&gt; 5M </a:t>
            </a:r>
            <a:r>
              <a:rPr lang="nl-NL" sz="1400" dirty="0" err="1"/>
              <a:t>visits</a:t>
            </a:r>
            <a:endParaRPr lang="nl-NL" sz="1400" dirty="0"/>
          </a:p>
          <a:p>
            <a:endParaRPr lang="nl-NL" sz="1400" dirty="0"/>
          </a:p>
          <a:p>
            <a:endParaRPr lang="en-US" sz="1400" dirty="0" err="1"/>
          </a:p>
        </p:txBody>
      </p:sp>
      <p:sp>
        <p:nvSpPr>
          <p:cNvPr id="27" name="TextBox 26"/>
          <p:cNvSpPr txBox="1"/>
          <p:nvPr/>
        </p:nvSpPr>
        <p:spPr>
          <a:xfrm>
            <a:off x="997390" y="1702888"/>
            <a:ext cx="1608133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400" dirty="0"/>
              <a:t>Webshop </a:t>
            </a:r>
            <a:r>
              <a:rPr lang="nl-NL" sz="1400" dirty="0" err="1"/>
              <a:t>visits</a:t>
            </a:r>
            <a:endParaRPr lang="nl-NL" sz="1400" dirty="0"/>
          </a:p>
          <a:p>
            <a:pPr marL="257175" indent="-257175">
              <a:buFontTx/>
              <a:buChar char="-"/>
            </a:pPr>
            <a:r>
              <a:rPr lang="nl-NL" sz="1400" dirty="0" err="1"/>
              <a:t>searches</a:t>
            </a:r>
            <a:endParaRPr lang="nl-NL" sz="1400" dirty="0"/>
          </a:p>
          <a:p>
            <a:pPr marL="257175" indent="-257175">
              <a:buFontTx/>
              <a:buChar char="-"/>
            </a:pPr>
            <a:r>
              <a:rPr lang="nl-NL" sz="1400" dirty="0"/>
              <a:t>product details</a:t>
            </a:r>
          </a:p>
          <a:p>
            <a:pPr marL="257175" indent="-257175">
              <a:buFontTx/>
              <a:buChar char="-"/>
            </a:pPr>
            <a:r>
              <a:rPr lang="nl-NL" sz="1400" dirty="0"/>
              <a:t>Orders</a:t>
            </a:r>
            <a:br>
              <a:rPr lang="nl-NL" sz="1400" dirty="0"/>
            </a:br>
            <a:br>
              <a:rPr lang="nl-NL" sz="1400" dirty="0"/>
            </a:br>
            <a:endParaRPr lang="en-US" sz="1400" dirty="0" err="1"/>
          </a:p>
        </p:txBody>
      </p:sp>
      <p:pic>
        <p:nvPicPr>
          <p:cNvPr id="28" name="Picture 4" descr="Image result for oracle databas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10" y="2209700"/>
            <a:ext cx="1561069" cy="51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76" y="179643"/>
            <a:ext cx="1421247" cy="10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7053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-584200" y="1342300"/>
            <a:ext cx="1921933" cy="327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3369366" y="2573653"/>
            <a:ext cx="1517839" cy="923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3274116" y="2402203"/>
            <a:ext cx="1517839" cy="923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3178866" y="2230753"/>
            <a:ext cx="1517839" cy="923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54766" y="228742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54766" y="237315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54766" y="245887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4766" y="254460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4766" y="263032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54766" y="271605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54766" y="280177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54766" y="288750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54766" y="297322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54766" y="305895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4766" y="314467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5107" y="2148407"/>
            <a:ext cx="144142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200" dirty="0"/>
              <a:t>Webshop </a:t>
            </a:r>
            <a:r>
              <a:rPr lang="nl-NL" sz="1200" dirty="0" err="1"/>
              <a:t>visits</a:t>
            </a:r>
            <a:endParaRPr lang="nl-NL" sz="1200" dirty="0"/>
          </a:p>
          <a:p>
            <a:pPr marL="257175" indent="-257175">
              <a:buFontTx/>
              <a:buChar char="-"/>
            </a:pPr>
            <a:r>
              <a:rPr lang="nl-NL" sz="1200" dirty="0" err="1"/>
              <a:t>searches</a:t>
            </a:r>
            <a:endParaRPr lang="nl-NL" sz="1200" dirty="0"/>
          </a:p>
          <a:p>
            <a:pPr marL="257175" indent="-257175">
              <a:buFontTx/>
              <a:buChar char="-"/>
            </a:pPr>
            <a:r>
              <a:rPr lang="nl-NL" sz="1200" dirty="0"/>
              <a:t>product details</a:t>
            </a:r>
          </a:p>
          <a:p>
            <a:pPr marL="257175" indent="-257175">
              <a:buFontTx/>
              <a:buChar char="-"/>
            </a:pPr>
            <a:r>
              <a:rPr lang="nl-NL" sz="1200" dirty="0"/>
              <a:t>Orders</a:t>
            </a:r>
            <a:br>
              <a:rPr lang="nl-NL" sz="1200" dirty="0"/>
            </a:br>
            <a:br>
              <a:rPr lang="nl-NL" sz="1200" dirty="0"/>
            </a:br>
            <a:endParaRPr lang="en-US" sz="1200" dirty="0" err="1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960409" y="1515425"/>
            <a:ext cx="9525" cy="32575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68117" y="4782500"/>
            <a:ext cx="5902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firewall</a:t>
            </a:r>
            <a:endParaRPr lang="en-US" sz="1013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6599913" y="3502088"/>
            <a:ext cx="23326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Data </a:t>
            </a:r>
            <a:r>
              <a:rPr lang="nl-NL" sz="1400" dirty="0" err="1"/>
              <a:t>manipulation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Quality</a:t>
            </a:r>
            <a:r>
              <a:rPr lang="nl-NL" sz="1400" dirty="0"/>
              <a:t> (</a:t>
            </a:r>
            <a:r>
              <a:rPr lang="nl-NL" sz="1400" dirty="0" err="1"/>
              <a:t>enforcement</a:t>
            </a:r>
            <a:r>
              <a:rPr lang="nl-NL" sz="1400" dirty="0"/>
              <a:t>)</a:t>
            </a:r>
          </a:p>
          <a:p>
            <a:r>
              <a:rPr lang="nl-NL" sz="1400" dirty="0"/>
              <a:t>&lt;10K transactions</a:t>
            </a:r>
          </a:p>
          <a:p>
            <a:r>
              <a:rPr lang="nl-NL" sz="1400" dirty="0"/>
              <a:t>Batch jobs next </a:t>
            </a:r>
            <a:r>
              <a:rPr lang="nl-NL" sz="1400" dirty="0" err="1"/>
              <a:t>to</a:t>
            </a:r>
            <a:r>
              <a:rPr lang="nl-NL" sz="1400" dirty="0"/>
              <a:t> online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nice</a:t>
            </a:r>
            <a:endParaRPr 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115108" y="3502087"/>
            <a:ext cx="149912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Read </a:t>
            </a:r>
            <a:r>
              <a:rPr lang="nl-NL" sz="1400" dirty="0" err="1"/>
              <a:t>only</a:t>
            </a:r>
            <a:endParaRPr lang="nl-NL" sz="1400" dirty="0"/>
          </a:p>
          <a:p>
            <a:r>
              <a:rPr lang="nl-NL" sz="1400" dirty="0"/>
              <a:t>On 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crucial</a:t>
            </a:r>
            <a:r>
              <a:rPr lang="nl-NL" sz="1400" dirty="0"/>
              <a:t> </a:t>
            </a:r>
          </a:p>
          <a:p>
            <a:r>
              <a:rPr lang="nl-NL" sz="1400" dirty="0"/>
              <a:t>XHTML &amp; JSON</a:t>
            </a:r>
          </a:p>
          <a:p>
            <a:r>
              <a:rPr lang="nl-NL" sz="1400" dirty="0"/>
              <a:t>&gt; 1M </a:t>
            </a:r>
            <a:r>
              <a:rPr lang="nl-NL" sz="1400" dirty="0" err="1"/>
              <a:t>visits</a:t>
            </a:r>
            <a:endParaRPr lang="nl-NL" sz="1400" dirty="0"/>
          </a:p>
          <a:p>
            <a:endParaRPr lang="nl-NL" sz="1400" dirty="0"/>
          </a:p>
          <a:p>
            <a:endParaRPr lang="en-US" sz="1400" dirty="0" err="1"/>
          </a:p>
        </p:txBody>
      </p:sp>
      <p:sp>
        <p:nvSpPr>
          <p:cNvPr id="26" name="TextBox 25"/>
          <p:cNvSpPr txBox="1"/>
          <p:nvPr/>
        </p:nvSpPr>
        <p:spPr>
          <a:xfrm>
            <a:off x="3618466" y="1342301"/>
            <a:ext cx="4683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DMZ</a:t>
            </a:r>
            <a:endParaRPr lang="en-US" sz="1013" dirty="0" err="1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941109" y="1515425"/>
            <a:ext cx="9525" cy="325755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29000" y="3502088"/>
            <a:ext cx="1882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/>
              <a:t>Read </a:t>
            </a:r>
            <a:r>
              <a:rPr lang="nl-NL" sz="1400" b="1" dirty="0" err="1"/>
              <a:t>only</a:t>
            </a:r>
            <a:endParaRPr lang="nl-NL" sz="1400" b="1" dirty="0"/>
          </a:p>
          <a:p>
            <a:r>
              <a:rPr lang="nl-NL" sz="1400" b="1" dirty="0"/>
              <a:t>JSON </a:t>
            </a:r>
            <a:r>
              <a:rPr lang="nl-NL" sz="1400" b="1" dirty="0" err="1"/>
              <a:t>documents</a:t>
            </a:r>
            <a:endParaRPr lang="nl-NL" sz="1400" b="1" dirty="0"/>
          </a:p>
          <a:p>
            <a:r>
              <a:rPr lang="nl-NL" sz="1400" b="1" dirty="0"/>
              <a:t>Images</a:t>
            </a:r>
          </a:p>
          <a:p>
            <a:r>
              <a:rPr lang="nl-NL" sz="1400" b="1" dirty="0" err="1"/>
              <a:t>Text</a:t>
            </a:r>
            <a:r>
              <a:rPr lang="nl-NL" sz="1400" b="1" dirty="0"/>
              <a:t> Search</a:t>
            </a:r>
          </a:p>
          <a:p>
            <a:r>
              <a:rPr lang="nl-NL" sz="1400" b="1" dirty="0" err="1"/>
              <a:t>Scale</a:t>
            </a:r>
            <a:r>
              <a:rPr lang="nl-NL" sz="1400" b="1" dirty="0"/>
              <a:t> </a:t>
            </a:r>
            <a:r>
              <a:rPr lang="nl-NL" sz="1400" b="1" dirty="0" err="1"/>
              <a:t>Horizontally</a:t>
            </a:r>
            <a:endParaRPr lang="nl-NL" sz="1400" b="1" dirty="0"/>
          </a:p>
          <a:p>
            <a:r>
              <a:rPr lang="en-US" sz="1400" b="1" dirty="0"/>
              <a:t>Stale but consistent</a:t>
            </a:r>
          </a:p>
        </p:txBody>
      </p:sp>
      <p:sp>
        <p:nvSpPr>
          <p:cNvPr id="29" name="Can 28"/>
          <p:cNvSpPr/>
          <p:nvPr/>
        </p:nvSpPr>
        <p:spPr>
          <a:xfrm>
            <a:off x="5426766" y="2106928"/>
            <a:ext cx="2038350" cy="1300325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72" y="1818068"/>
            <a:ext cx="1544333" cy="4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eft Arrow 30"/>
          <p:cNvSpPr/>
          <p:nvPr/>
        </p:nvSpPr>
        <p:spPr>
          <a:xfrm>
            <a:off x="4568118" y="2590380"/>
            <a:ext cx="1011416" cy="33342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Rectangular Callout 31"/>
          <p:cNvSpPr/>
          <p:nvPr/>
        </p:nvSpPr>
        <p:spPr>
          <a:xfrm>
            <a:off x="5056437" y="1182291"/>
            <a:ext cx="1689405" cy="365299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" name="TextBox 32"/>
          <p:cNvSpPr txBox="1"/>
          <p:nvPr/>
        </p:nvSpPr>
        <p:spPr>
          <a:xfrm>
            <a:off x="5056438" y="1201341"/>
            <a:ext cx="17395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 err="1"/>
              <a:t>Nightly</a:t>
            </a:r>
            <a:r>
              <a:rPr lang="nl-NL" sz="1500" dirty="0"/>
              <a:t> </a:t>
            </a:r>
            <a:r>
              <a:rPr lang="nl-NL" sz="1500" dirty="0" err="1"/>
              <a:t>generation</a:t>
            </a:r>
            <a:endParaRPr lang="en-US" sz="1500" dirty="0" err="1"/>
          </a:p>
        </p:txBody>
      </p:sp>
      <p:sp>
        <p:nvSpPr>
          <p:cNvPr id="34" name="Left Arrow 33"/>
          <p:cNvSpPr/>
          <p:nvPr/>
        </p:nvSpPr>
        <p:spPr>
          <a:xfrm>
            <a:off x="7290734" y="2487452"/>
            <a:ext cx="1800225" cy="63817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TextBox 34"/>
          <p:cNvSpPr txBox="1"/>
          <p:nvPr/>
        </p:nvSpPr>
        <p:spPr>
          <a:xfrm>
            <a:off x="7447896" y="2663664"/>
            <a:ext cx="15872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/>
              <a:t>Product updates</a:t>
            </a:r>
            <a:endParaRPr lang="en-US" sz="1500" dirty="0" err="1"/>
          </a:p>
        </p:txBody>
      </p:sp>
      <p:pic>
        <p:nvPicPr>
          <p:cNvPr id="36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64" y="1596650"/>
            <a:ext cx="1561069" cy="51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 descr="Elasticsear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16" y="1331457"/>
            <a:ext cx="1508126" cy="9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76" y="179643"/>
            <a:ext cx="1421247" cy="10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57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6" grpId="0"/>
      <p:bldP spid="28" grpId="0"/>
      <p:bldP spid="31" grpId="0" animBg="1"/>
      <p:bldP spid="3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</a:t>
            </a:r>
            <a:r>
              <a:rPr lang="en-US" dirty="0"/>
              <a:t> Query </a:t>
            </a:r>
            <a:r>
              <a:rPr lang="en-US" dirty="0" err="1"/>
              <a:t>Responsbility</a:t>
            </a:r>
            <a:r>
              <a:rPr lang="en-US" dirty="0"/>
              <a:t> Segregation =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r>
              <a:rPr lang="en-US" dirty="0"/>
              <a:t>What about </a:t>
            </a:r>
            <a:br>
              <a:rPr lang="en-US" dirty="0"/>
            </a:br>
            <a:r>
              <a:rPr lang="en-US" dirty="0"/>
              <a:t>consistency?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implement </a:t>
            </a:r>
            <a:r>
              <a:rPr lang="en-US" dirty="0" err="1"/>
              <a:t>microservices</a:t>
            </a:r>
            <a:r>
              <a:rPr lang="en-US" dirty="0"/>
              <a:t>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And how we make the containers horizontally scalable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&amp; SCS Architecture &amp; Platform - architecture brainstorm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</a:t>
            </a:fld>
            <a:endParaRPr lang="nl-NL" noProof="0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06" y="1426703"/>
            <a:ext cx="3289297" cy="328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288233" y="2196601"/>
            <a:ext cx="4339532" cy="2082115"/>
          </a:xfrm>
          <a:prstGeom prst="wedgeEllipseCallout">
            <a:avLst>
              <a:gd name="adj1" fmla="val 42491"/>
              <a:gd name="adj2" fmla="val -777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How do we get from a Monolith to </a:t>
            </a:r>
            <a:r>
              <a:rPr lang="en-US" sz="2800" dirty="0" err="1">
                <a:latin typeface="MV Boli" panose="02000500030200090000" pitchFamily="2" charset="0"/>
                <a:cs typeface="MV Boli" panose="02000500030200090000" pitchFamily="2" charset="0"/>
              </a:rPr>
              <a:t>Microservices</a:t>
            </a:r>
            <a:r>
              <a:rPr lang="en-US" sz="2800" dirty="0">
                <a:latin typeface="MV Boli" panose="02000500030200090000" pitchFamily="2" charset="0"/>
                <a:cs typeface="MV Boli" panose="02000500030200090000" pitchFamily="2" charset="0"/>
              </a:rPr>
              <a:t>?</a:t>
            </a:r>
            <a:endParaRPr lang="nl-NL" sz="2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r>
              <a:rPr lang="en-US" dirty="0"/>
              <a:t>When consistent?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CQRS is not new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29" y="1639957"/>
            <a:ext cx="3654666" cy="2619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538" name="Picture 2" descr="Image result for materialized 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32" y="2683059"/>
            <a:ext cx="4413677" cy="1701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11703"/>
          <a:stretch/>
        </p:blipFill>
        <p:spPr>
          <a:xfrm>
            <a:off x="5044419" y="331222"/>
            <a:ext cx="3379581" cy="206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166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5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5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5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r>
              <a:rPr lang="en-US" dirty="0"/>
              <a:t> based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645320" y="3522763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Customers</a:t>
            </a:r>
          </a:p>
          <a:p>
            <a:pPr algn="ctr"/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3121047" y="3522763"/>
            <a:ext cx="1378132" cy="7053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Orders</a:t>
            </a:r>
          </a:p>
          <a:p>
            <a:pPr algn="ctr"/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596774" y="3522763"/>
            <a:ext cx="1378132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Products</a:t>
            </a:r>
          </a:p>
          <a:p>
            <a:pPr algn="ctr"/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6072501" y="3522763"/>
            <a:ext cx="1378132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Loyalty</a:t>
            </a:r>
          </a:p>
          <a:p>
            <a:pPr algn="ctr"/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7548228" y="3522763"/>
            <a:ext cx="1378132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Finance</a:t>
            </a:r>
          </a:p>
          <a:p>
            <a:pPr algn="ctr"/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195719" y="3522763"/>
            <a:ext cx="1352006" cy="7053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µ </a:t>
            </a:r>
            <a:r>
              <a:rPr lang="en-US" sz="1013" dirty="0"/>
              <a:t>Logistics</a:t>
            </a:r>
          </a:p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1900176" y="1295689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189710" y="2029003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10198" y="2029003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30685" y="2029003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251173" y="2029003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1661" y="2029003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85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99163" y="84344"/>
            <a:ext cx="1037528" cy="39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Portal</a:t>
            </a:r>
            <a:endParaRPr lang="nl-NL" sz="1013" dirty="0"/>
          </a:p>
        </p:txBody>
      </p:sp>
      <p:sp>
        <p:nvSpPr>
          <p:cNvPr id="30" name="Rounded Rectangle 29"/>
          <p:cNvSpPr/>
          <p:nvPr/>
        </p:nvSpPr>
        <p:spPr>
          <a:xfrm>
            <a:off x="310020" y="3630484"/>
            <a:ext cx="789569" cy="54206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2012910" y="34474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</a:p>
          <a:p>
            <a:pPr algn="ctr"/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302444" y="575765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22932" y="575765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43419" y="575765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363907" y="575765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384395" y="575765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4" y="404838"/>
            <a:ext cx="911509" cy="335647"/>
          </a:xfrm>
          <a:prstGeom prst="rect">
            <a:avLst/>
          </a:prstGeom>
        </p:spPr>
      </p:pic>
      <p:pic>
        <p:nvPicPr>
          <p:cNvPr id="18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61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759620" y="2176254"/>
            <a:ext cx="1378132" cy="19962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3235347" y="2176254"/>
            <a:ext cx="1378132" cy="19962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4711074" y="2176254"/>
            <a:ext cx="1378132" cy="19962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6186801" y="2176254"/>
            <a:ext cx="1378132" cy="77487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7662528" y="2176254"/>
            <a:ext cx="1378132" cy="19962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310019" y="2176255"/>
            <a:ext cx="1352006" cy="71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dk1"/>
              </a:solidFill>
            </a:endParaRPr>
          </a:p>
        </p:txBody>
      </p:sp>
      <p:pic>
        <p:nvPicPr>
          <p:cNvPr id="27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5" y="4042076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31" y="3677904"/>
            <a:ext cx="199441" cy="254287"/>
          </a:xfrm>
          <a:prstGeom prst="rect">
            <a:avLst/>
          </a:prstGeom>
        </p:spPr>
      </p:pic>
      <p:pic>
        <p:nvPicPr>
          <p:cNvPr id="31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5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wn Arrow 31"/>
          <p:cNvSpPr/>
          <p:nvPr/>
        </p:nvSpPr>
        <p:spPr>
          <a:xfrm>
            <a:off x="495363" y="2856108"/>
            <a:ext cx="258038" cy="963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Rounded Rectangle 32"/>
          <p:cNvSpPr/>
          <p:nvPr/>
        </p:nvSpPr>
        <p:spPr>
          <a:xfrm>
            <a:off x="1460754" y="1501642"/>
            <a:ext cx="6816561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Platform</a:t>
            </a:r>
            <a:endParaRPr lang="nl-NL" sz="1013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747" y="1402058"/>
            <a:ext cx="683114" cy="442450"/>
          </a:xfrm>
          <a:prstGeom prst="rect">
            <a:avLst/>
          </a:prstGeom>
        </p:spPr>
      </p:pic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349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90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55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72" y="649453"/>
            <a:ext cx="281706" cy="21128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285865" y="1632699"/>
            <a:ext cx="708546" cy="33554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 err="1"/>
              <a:t>Backoffice</a:t>
            </a:r>
            <a:r>
              <a:rPr lang="en-US" sz="825" dirty="0"/>
              <a:t> UI</a:t>
            </a:r>
            <a:endParaRPr lang="nl-NL" sz="825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989" y="1821999"/>
            <a:ext cx="378050" cy="299290"/>
          </a:xfrm>
          <a:prstGeom prst="rect">
            <a:avLst/>
          </a:prstGeom>
        </p:spPr>
      </p:pic>
      <p:sp>
        <p:nvSpPr>
          <p:cNvPr id="39" name="Down Arrow 38"/>
          <p:cNvSpPr/>
          <p:nvPr/>
        </p:nvSpPr>
        <p:spPr>
          <a:xfrm>
            <a:off x="642969" y="1964924"/>
            <a:ext cx="258038" cy="332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40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7" y="2596006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logo elastic inde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" y="3911635"/>
            <a:ext cx="639398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6" descr="Image result for spring boot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18" y="2267003"/>
            <a:ext cx="1067756" cy="5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Down Arrow 42"/>
          <p:cNvSpPr/>
          <p:nvPr/>
        </p:nvSpPr>
        <p:spPr>
          <a:xfrm>
            <a:off x="4022361" y="1046729"/>
            <a:ext cx="1333765" cy="510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50" name="Snagit_PPTCA9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14" y="4516780"/>
            <a:ext cx="509522" cy="46505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1284676" y="4543224"/>
            <a:ext cx="7174583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55" name="Rounded Rectangle 54"/>
          <p:cNvSpPr/>
          <p:nvPr/>
        </p:nvSpPr>
        <p:spPr>
          <a:xfrm>
            <a:off x="92637" y="4385724"/>
            <a:ext cx="1037528" cy="680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Event Schema Registry</a:t>
            </a:r>
          </a:p>
          <a:p>
            <a:pPr algn="ctr"/>
            <a:endParaRPr lang="en-US" sz="1050" dirty="0"/>
          </a:p>
        </p:txBody>
      </p:sp>
      <p:pic>
        <p:nvPicPr>
          <p:cNvPr id="57" name="Picture 14" descr="Image result for logo kafk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03" y="4567124"/>
            <a:ext cx="511644" cy="25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721" y="4846443"/>
            <a:ext cx="544835" cy="173839"/>
          </a:xfrm>
          <a:prstGeom prst="rect">
            <a:avLst/>
          </a:prstGeom>
        </p:spPr>
      </p:pic>
      <p:sp>
        <p:nvSpPr>
          <p:cNvPr id="60" name="AutoShape 2" descr="Image result for kafka logo"/>
          <p:cNvSpPr>
            <a:spLocks noChangeAspect="1" noChangeArrowheads="1"/>
          </p:cNvSpPr>
          <p:nvPr/>
        </p:nvSpPr>
        <p:spPr bwMode="auto">
          <a:xfrm>
            <a:off x="116682" y="-1594248"/>
            <a:ext cx="3321844" cy="3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nl-NL" sz="1013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63" y="4733301"/>
            <a:ext cx="580278" cy="33158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92" y="2825144"/>
            <a:ext cx="448347" cy="298898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1056931" y="3092722"/>
            <a:ext cx="605094" cy="4375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dk1"/>
              </a:solidFill>
            </a:endParaRPr>
          </a:p>
        </p:txBody>
      </p:sp>
      <p:pic>
        <p:nvPicPr>
          <p:cNvPr id="63" name="Picture 2" descr="Image result for project fn oracle log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44" y="3296293"/>
            <a:ext cx="440266" cy="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4649" y="958806"/>
            <a:ext cx="375296" cy="305306"/>
          </a:xfrm>
          <a:prstGeom prst="rect">
            <a:avLst/>
          </a:prstGeom>
        </p:spPr>
      </p:pic>
      <p:pic>
        <p:nvPicPr>
          <p:cNvPr id="67" name="Picture 6" descr="Image result for node js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50" y="900050"/>
            <a:ext cx="496516" cy="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1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07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36682" y="4023099"/>
            <a:ext cx="448347" cy="29889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52908" y="4023099"/>
            <a:ext cx="448347" cy="298898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6933255" y="3517420"/>
            <a:ext cx="631677" cy="618811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57" y="3969405"/>
            <a:ext cx="465832" cy="358488"/>
          </a:xfrm>
          <a:prstGeom prst="rect">
            <a:avLst/>
          </a:prstGeom>
        </p:spPr>
      </p:pic>
      <p:pic>
        <p:nvPicPr>
          <p:cNvPr id="73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58" y="3358895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1762" y="2892022"/>
            <a:ext cx="375296" cy="305306"/>
          </a:xfrm>
          <a:prstGeom prst="rect">
            <a:avLst/>
          </a:prstGeom>
        </p:spPr>
      </p:pic>
      <p:sp>
        <p:nvSpPr>
          <p:cNvPr id="75" name="Down Arrow 74"/>
          <p:cNvSpPr/>
          <p:nvPr/>
        </p:nvSpPr>
        <p:spPr>
          <a:xfrm>
            <a:off x="7082432" y="2881068"/>
            <a:ext cx="258038" cy="703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76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01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1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480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08" y="3372712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31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6" descr="Image result for spring boot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16" y="2267003"/>
            <a:ext cx="1067756" cy="5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0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lbow Connector 85"/>
          <p:cNvCxnSpPr>
            <a:stCxn id="33" idx="2"/>
            <a:endCxn id="26" idx="0"/>
          </p:cNvCxnSpPr>
          <p:nvPr/>
        </p:nvCxnSpPr>
        <p:spPr>
          <a:xfrm rot="5400000">
            <a:off x="2732437" y="39656"/>
            <a:ext cx="390184" cy="3883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33" idx="2"/>
            <a:endCxn id="21" idx="0"/>
          </p:cNvCxnSpPr>
          <p:nvPr/>
        </p:nvCxnSpPr>
        <p:spPr>
          <a:xfrm rot="5400000">
            <a:off x="3463769" y="770989"/>
            <a:ext cx="390183" cy="2420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33" idx="2"/>
            <a:endCxn id="22" idx="0"/>
          </p:cNvCxnSpPr>
          <p:nvPr/>
        </p:nvCxnSpPr>
        <p:spPr>
          <a:xfrm rot="5400000">
            <a:off x="4201633" y="1508853"/>
            <a:ext cx="390183" cy="944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3" idx="2"/>
            <a:endCxn id="23" idx="0"/>
          </p:cNvCxnSpPr>
          <p:nvPr/>
        </p:nvCxnSpPr>
        <p:spPr>
          <a:xfrm rot="16200000" flipH="1">
            <a:off x="4939496" y="1715610"/>
            <a:ext cx="390183" cy="531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33" idx="2"/>
            <a:endCxn id="24" idx="0"/>
          </p:cNvCxnSpPr>
          <p:nvPr/>
        </p:nvCxnSpPr>
        <p:spPr>
          <a:xfrm rot="16200000" flipH="1">
            <a:off x="5677359" y="977746"/>
            <a:ext cx="390183" cy="200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33" idx="2"/>
            <a:endCxn id="25" idx="0"/>
          </p:cNvCxnSpPr>
          <p:nvPr/>
        </p:nvCxnSpPr>
        <p:spPr>
          <a:xfrm rot="16200000" flipH="1">
            <a:off x="6415223" y="239883"/>
            <a:ext cx="390183" cy="3482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38" idx="3"/>
            <a:endCxn id="33" idx="1"/>
          </p:cNvCxnSpPr>
          <p:nvPr/>
        </p:nvCxnSpPr>
        <p:spPr>
          <a:xfrm flipV="1">
            <a:off x="994411" y="1643857"/>
            <a:ext cx="466343" cy="1566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26" idx="2"/>
            <a:endCxn id="51" idx="0"/>
          </p:cNvCxnSpPr>
          <p:nvPr/>
        </p:nvCxnSpPr>
        <p:spPr>
          <a:xfrm rot="16200000" flipH="1">
            <a:off x="2104992" y="1776247"/>
            <a:ext cx="1648007" cy="3885946"/>
          </a:xfrm>
          <a:prstGeom prst="bentConnector3">
            <a:avLst>
              <a:gd name="adj1" fmla="val 89117"/>
            </a:avLst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21" idx="2"/>
            <a:endCxn id="51" idx="0"/>
          </p:cNvCxnSpPr>
          <p:nvPr/>
        </p:nvCxnSpPr>
        <p:spPr>
          <a:xfrm rot="16200000" flipH="1">
            <a:off x="3474989" y="3146245"/>
            <a:ext cx="370676" cy="2423282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22" idx="2"/>
            <a:endCxn id="51" idx="0"/>
          </p:cNvCxnSpPr>
          <p:nvPr/>
        </p:nvCxnSpPr>
        <p:spPr>
          <a:xfrm rot="16200000" flipH="1">
            <a:off x="4212853" y="3884109"/>
            <a:ext cx="370676" cy="947555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23" idx="2"/>
            <a:endCxn id="51" idx="0"/>
          </p:cNvCxnSpPr>
          <p:nvPr/>
        </p:nvCxnSpPr>
        <p:spPr>
          <a:xfrm rot="5400000">
            <a:off x="4950716" y="4093800"/>
            <a:ext cx="370676" cy="528173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24" idx="2"/>
            <a:endCxn id="51" idx="0"/>
          </p:cNvCxnSpPr>
          <p:nvPr/>
        </p:nvCxnSpPr>
        <p:spPr>
          <a:xfrm rot="5400000">
            <a:off x="5077868" y="2745224"/>
            <a:ext cx="1592100" cy="2003900"/>
          </a:xfrm>
          <a:prstGeom prst="bentConnector3">
            <a:avLst>
              <a:gd name="adj1" fmla="val 88337"/>
            </a:avLst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/>
          <p:cNvCxnSpPr>
            <a:stCxn id="25" idx="2"/>
            <a:endCxn id="51" idx="0"/>
          </p:cNvCxnSpPr>
          <p:nvPr/>
        </p:nvCxnSpPr>
        <p:spPr>
          <a:xfrm rot="5400000">
            <a:off x="6426443" y="2618073"/>
            <a:ext cx="370676" cy="3479627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4" descr="Image result for oracle database log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463" y="3670556"/>
            <a:ext cx="565483" cy="1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Down Arrow 121"/>
          <p:cNvSpPr/>
          <p:nvPr/>
        </p:nvSpPr>
        <p:spPr>
          <a:xfrm>
            <a:off x="1291317" y="2832620"/>
            <a:ext cx="169000" cy="363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3491" y="3514297"/>
            <a:ext cx="273581" cy="182387"/>
          </a:xfrm>
          <a:prstGeom prst="rect">
            <a:avLst/>
          </a:prstGeom>
        </p:spPr>
      </p:pic>
      <p:pic>
        <p:nvPicPr>
          <p:cNvPr id="124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57" y="4023098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/>
          <p:cNvSpPr txBox="1"/>
          <p:nvPr/>
        </p:nvSpPr>
        <p:spPr>
          <a:xfrm>
            <a:off x="1502825" y="3044619"/>
            <a:ext cx="171663" cy="3231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500" dirty="0"/>
              <a:t>λ</a:t>
            </a:r>
            <a:endParaRPr lang="nl-NL" sz="1500" dirty="0"/>
          </a:p>
        </p:txBody>
      </p:sp>
      <p:pic>
        <p:nvPicPr>
          <p:cNvPr id="126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51" y="4023098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0023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6C1A2-0DE5-47AA-A3CF-9A64D0257E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8EEB10-D1E1-4FAB-B749-98BF39DB3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FB1D6-6FFF-4858-B552-56F4181E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47</a:t>
            </a:fld>
            <a:endParaRPr lang="nl-NL"/>
          </a:p>
        </p:txBody>
      </p:sp>
      <p:sp>
        <p:nvSpPr>
          <p:cNvPr id="5" name="Rounded Rectangle 53">
            <a:extLst>
              <a:ext uri="{FF2B5EF4-FFF2-40B4-BE49-F238E27FC236}">
                <a16:creationId xmlns:a16="http://schemas.microsoft.com/office/drawing/2014/main" id="{0864D323-36EF-4270-A5F9-BA0D6C1542DB}"/>
              </a:ext>
            </a:extLst>
          </p:cNvPr>
          <p:cNvSpPr/>
          <p:nvPr/>
        </p:nvSpPr>
        <p:spPr>
          <a:xfrm>
            <a:off x="285865" y="1451928"/>
            <a:ext cx="1037528" cy="39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Portal</a:t>
            </a:r>
            <a:endParaRPr lang="nl-NL" sz="1013" dirty="0"/>
          </a:p>
        </p:txBody>
      </p:sp>
      <p:sp>
        <p:nvSpPr>
          <p:cNvPr id="6" name="Rounded Rectangle 9">
            <a:extLst>
              <a:ext uri="{FF2B5EF4-FFF2-40B4-BE49-F238E27FC236}">
                <a16:creationId xmlns:a16="http://schemas.microsoft.com/office/drawing/2014/main" id="{3DCBA1C0-1642-4FDB-A559-B51124345FCD}"/>
              </a:ext>
            </a:extLst>
          </p:cNvPr>
          <p:cNvSpPr/>
          <p:nvPr/>
        </p:nvSpPr>
        <p:spPr>
          <a:xfrm>
            <a:off x="2199612" y="1402058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</a:p>
          <a:p>
            <a:pPr algn="ctr"/>
            <a:endParaRPr lang="nl-NL" sz="2400" dirty="0"/>
          </a:p>
        </p:txBody>
      </p:sp>
      <p:sp>
        <p:nvSpPr>
          <p:cNvPr id="7" name="Rounded Rectangle 10">
            <a:extLst>
              <a:ext uri="{FF2B5EF4-FFF2-40B4-BE49-F238E27FC236}">
                <a16:creationId xmlns:a16="http://schemas.microsoft.com/office/drawing/2014/main" id="{11136DE1-CE23-4BAE-AB81-5624DE56AECA}"/>
              </a:ext>
            </a:extLst>
          </p:cNvPr>
          <p:cNvSpPr/>
          <p:nvPr/>
        </p:nvSpPr>
        <p:spPr>
          <a:xfrm>
            <a:off x="2489146" y="1943349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8" name="Rounded Rectangle 11">
            <a:extLst>
              <a:ext uri="{FF2B5EF4-FFF2-40B4-BE49-F238E27FC236}">
                <a16:creationId xmlns:a16="http://schemas.microsoft.com/office/drawing/2014/main" id="{C5929D1C-8F4A-4955-8B56-9EE71F0BE14B}"/>
              </a:ext>
            </a:extLst>
          </p:cNvPr>
          <p:cNvSpPr/>
          <p:nvPr/>
        </p:nvSpPr>
        <p:spPr>
          <a:xfrm>
            <a:off x="3509634" y="1943349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D111EE49-924E-4BA5-BD58-8F4795C4AF23}"/>
              </a:ext>
            </a:extLst>
          </p:cNvPr>
          <p:cNvSpPr/>
          <p:nvPr/>
        </p:nvSpPr>
        <p:spPr>
          <a:xfrm>
            <a:off x="4530121" y="1943349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0" name="Rounded Rectangle 13">
            <a:extLst>
              <a:ext uri="{FF2B5EF4-FFF2-40B4-BE49-F238E27FC236}">
                <a16:creationId xmlns:a16="http://schemas.microsoft.com/office/drawing/2014/main" id="{99723F26-E10A-4D60-918E-F436E10C0A5D}"/>
              </a:ext>
            </a:extLst>
          </p:cNvPr>
          <p:cNvSpPr/>
          <p:nvPr/>
        </p:nvSpPr>
        <p:spPr>
          <a:xfrm>
            <a:off x="5550609" y="1943349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1" name="Rounded Rectangle 14">
            <a:extLst>
              <a:ext uri="{FF2B5EF4-FFF2-40B4-BE49-F238E27FC236}">
                <a16:creationId xmlns:a16="http://schemas.microsoft.com/office/drawing/2014/main" id="{696DC5CD-B120-4C10-B5CC-158C4234AD61}"/>
              </a:ext>
            </a:extLst>
          </p:cNvPr>
          <p:cNvSpPr/>
          <p:nvPr/>
        </p:nvSpPr>
        <p:spPr>
          <a:xfrm>
            <a:off x="6571097" y="1943349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67D519-4092-4C3C-AAE1-46BB9AE41A0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726" y="1772422"/>
            <a:ext cx="911509" cy="335647"/>
          </a:xfrm>
          <a:prstGeom prst="rect">
            <a:avLst/>
          </a:prstGeom>
        </p:spPr>
      </p:pic>
      <p:sp>
        <p:nvSpPr>
          <p:cNvPr id="14" name="Rounded Rectangle 32">
            <a:extLst>
              <a:ext uri="{FF2B5EF4-FFF2-40B4-BE49-F238E27FC236}">
                <a16:creationId xmlns:a16="http://schemas.microsoft.com/office/drawing/2014/main" id="{C72AECE1-5F6C-47ED-B78F-106ABE41B6FF}"/>
              </a:ext>
            </a:extLst>
          </p:cNvPr>
          <p:cNvSpPr/>
          <p:nvPr/>
        </p:nvSpPr>
        <p:spPr>
          <a:xfrm>
            <a:off x="1647456" y="2869226"/>
            <a:ext cx="6816561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API Platform</a:t>
            </a:r>
            <a:endParaRPr lang="nl-NL" sz="1400" dirty="0"/>
          </a:p>
        </p:txBody>
      </p:sp>
      <p:sp>
        <p:nvSpPr>
          <p:cNvPr id="22" name="Down Arrow 42">
            <a:extLst>
              <a:ext uri="{FF2B5EF4-FFF2-40B4-BE49-F238E27FC236}">
                <a16:creationId xmlns:a16="http://schemas.microsoft.com/office/drawing/2014/main" id="{4268D766-74C3-4C5E-9130-F1E25362C6E9}"/>
              </a:ext>
            </a:extLst>
          </p:cNvPr>
          <p:cNvSpPr/>
          <p:nvPr/>
        </p:nvSpPr>
        <p:spPr>
          <a:xfrm>
            <a:off x="4209063" y="2414313"/>
            <a:ext cx="1333765" cy="510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cxnSp>
        <p:nvCxnSpPr>
          <p:cNvPr id="25" name="Elbow Connector 85">
            <a:extLst>
              <a:ext uri="{FF2B5EF4-FFF2-40B4-BE49-F238E27FC236}">
                <a16:creationId xmlns:a16="http://schemas.microsoft.com/office/drawing/2014/main" id="{D3F4364E-47F8-4853-BCA7-82F81F1DEED4}"/>
              </a:ext>
            </a:extLst>
          </p:cNvPr>
          <p:cNvCxnSpPr>
            <a:stCxn id="14" idx="2"/>
          </p:cNvCxnSpPr>
          <p:nvPr/>
        </p:nvCxnSpPr>
        <p:spPr>
          <a:xfrm rot="5400000">
            <a:off x="2919139" y="1407240"/>
            <a:ext cx="390184" cy="3883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90">
            <a:extLst>
              <a:ext uri="{FF2B5EF4-FFF2-40B4-BE49-F238E27FC236}">
                <a16:creationId xmlns:a16="http://schemas.microsoft.com/office/drawing/2014/main" id="{ABD802B0-A2AC-41BC-B783-C31D7AEF4C78}"/>
              </a:ext>
            </a:extLst>
          </p:cNvPr>
          <p:cNvCxnSpPr>
            <a:stCxn id="14" idx="2"/>
          </p:cNvCxnSpPr>
          <p:nvPr/>
        </p:nvCxnSpPr>
        <p:spPr>
          <a:xfrm rot="5400000">
            <a:off x="3650471" y="2138573"/>
            <a:ext cx="390183" cy="2420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92">
            <a:extLst>
              <a:ext uri="{FF2B5EF4-FFF2-40B4-BE49-F238E27FC236}">
                <a16:creationId xmlns:a16="http://schemas.microsoft.com/office/drawing/2014/main" id="{703E9025-C622-43E2-A58C-A705B107EE44}"/>
              </a:ext>
            </a:extLst>
          </p:cNvPr>
          <p:cNvCxnSpPr>
            <a:stCxn id="14" idx="2"/>
          </p:cNvCxnSpPr>
          <p:nvPr/>
        </p:nvCxnSpPr>
        <p:spPr>
          <a:xfrm rot="5400000">
            <a:off x="4388335" y="2876437"/>
            <a:ext cx="390183" cy="944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Elbow Connector 94">
            <a:extLst>
              <a:ext uri="{FF2B5EF4-FFF2-40B4-BE49-F238E27FC236}">
                <a16:creationId xmlns:a16="http://schemas.microsoft.com/office/drawing/2014/main" id="{63A36CE7-7E61-4FD1-82DC-5FB531683906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5126198" y="3083194"/>
            <a:ext cx="390183" cy="531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96">
            <a:extLst>
              <a:ext uri="{FF2B5EF4-FFF2-40B4-BE49-F238E27FC236}">
                <a16:creationId xmlns:a16="http://schemas.microsoft.com/office/drawing/2014/main" id="{FA56E0B1-98F8-40E4-A1FC-2B0E90763B29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5864061" y="2345330"/>
            <a:ext cx="390183" cy="200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98">
            <a:extLst>
              <a:ext uri="{FF2B5EF4-FFF2-40B4-BE49-F238E27FC236}">
                <a16:creationId xmlns:a16="http://schemas.microsoft.com/office/drawing/2014/main" id="{CBF2C819-DDB2-4DA3-B7F4-8D0EEFEE42B9}"/>
              </a:ext>
            </a:extLst>
          </p:cNvPr>
          <p:cNvCxnSpPr>
            <a:stCxn id="14" idx="2"/>
          </p:cNvCxnSpPr>
          <p:nvPr/>
        </p:nvCxnSpPr>
        <p:spPr>
          <a:xfrm rot="16200000" flipH="1">
            <a:off x="6601925" y="1607467"/>
            <a:ext cx="390183" cy="3482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71960B9-7554-4493-BDC1-7B2DF74823FF}"/>
              </a:ext>
            </a:extLst>
          </p:cNvPr>
          <p:cNvSpPr/>
          <p:nvPr/>
        </p:nvSpPr>
        <p:spPr>
          <a:xfrm>
            <a:off x="7735332" y="234463"/>
            <a:ext cx="1199868" cy="1359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en-NL" dirty="0"/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E8BAB59-A8F5-4191-AB3E-5836EBAE0150}"/>
              </a:ext>
            </a:extLst>
          </p:cNvPr>
          <p:cNvSpPr/>
          <p:nvPr/>
        </p:nvSpPr>
        <p:spPr>
          <a:xfrm>
            <a:off x="8035200" y="1594337"/>
            <a:ext cx="324000" cy="1330014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28215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Elbow Connector 50"/>
          <p:cNvCxnSpPr>
            <a:stCxn id="7" idx="2"/>
          </p:cNvCxnSpPr>
          <p:nvPr/>
        </p:nvCxnSpPr>
        <p:spPr>
          <a:xfrm rot="5400000">
            <a:off x="2856039" y="2080375"/>
            <a:ext cx="2301880" cy="1773389"/>
          </a:xfrm>
          <a:prstGeom prst="bentConnector3">
            <a:avLst>
              <a:gd name="adj1" fmla="val 593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7" idx="2"/>
          </p:cNvCxnSpPr>
          <p:nvPr/>
        </p:nvCxnSpPr>
        <p:spPr>
          <a:xfrm rot="5400000">
            <a:off x="3612400" y="2851158"/>
            <a:ext cx="2316302" cy="246243"/>
          </a:xfrm>
          <a:prstGeom prst="bentConnector3">
            <a:avLst>
              <a:gd name="adj1" fmla="val 584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2"/>
            <a:endCxn id="6" idx="0"/>
          </p:cNvCxnSpPr>
          <p:nvPr/>
        </p:nvCxnSpPr>
        <p:spPr>
          <a:xfrm rot="16200000" flipH="1">
            <a:off x="4377026" y="2332775"/>
            <a:ext cx="2332182" cy="1298890"/>
          </a:xfrm>
          <a:prstGeom prst="bentConnector3">
            <a:avLst>
              <a:gd name="adj1" fmla="val 5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7" idx="2"/>
            <a:endCxn id="12" idx="0"/>
          </p:cNvCxnSpPr>
          <p:nvPr/>
        </p:nvCxnSpPr>
        <p:spPr>
          <a:xfrm rot="16200000" flipH="1">
            <a:off x="5181242" y="1528559"/>
            <a:ext cx="2332247" cy="2907386"/>
          </a:xfrm>
          <a:prstGeom prst="bentConnector3">
            <a:avLst>
              <a:gd name="adj1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7" idx="1"/>
            <a:endCxn id="8" idx="3"/>
          </p:cNvCxnSpPr>
          <p:nvPr/>
        </p:nvCxnSpPr>
        <p:spPr>
          <a:xfrm rot="10800000" flipV="1">
            <a:off x="1954077" y="1457406"/>
            <a:ext cx="1138555" cy="2286404"/>
          </a:xfrm>
          <a:prstGeom prst="bentConnector3">
            <a:avLst>
              <a:gd name="adj1" fmla="val 832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7" idx="1"/>
            <a:endCxn id="5" idx="3"/>
          </p:cNvCxnSpPr>
          <p:nvPr/>
        </p:nvCxnSpPr>
        <p:spPr>
          <a:xfrm rot="10800000" flipV="1">
            <a:off x="1648802" y="1457406"/>
            <a:ext cx="1443830" cy="1005327"/>
          </a:xfrm>
          <a:prstGeom prst="bentConnector3">
            <a:avLst>
              <a:gd name="adj1" fmla="val 803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7837108" y="290828"/>
            <a:ext cx="813371" cy="14307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Monitor</a:t>
            </a:r>
            <a:endParaRPr lang="nl-NL" sz="1013" dirty="0"/>
          </a:p>
        </p:txBody>
      </p:sp>
      <p:pic>
        <p:nvPicPr>
          <p:cNvPr id="8198" name="Picture 6" descr="Image result for stethoscop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29842" y="1415930"/>
            <a:ext cx="2156716" cy="16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…. Event-(First) Driven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3937202" y="4148311"/>
            <a:ext cx="1352006" cy="7772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Order</a:t>
            </a:r>
            <a:endParaRPr lang="nl-NL" sz="1013" dirty="0"/>
          </a:p>
        </p:txBody>
      </p:sp>
      <p:sp>
        <p:nvSpPr>
          <p:cNvPr id="5" name="Rounded Rectangle 4"/>
          <p:cNvSpPr/>
          <p:nvPr/>
        </p:nvSpPr>
        <p:spPr>
          <a:xfrm>
            <a:off x="296795" y="1923890"/>
            <a:ext cx="1352006" cy="10776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Products</a:t>
            </a:r>
            <a:endParaRPr lang="nl-NL" sz="1013" dirty="0"/>
          </a:p>
        </p:txBody>
      </p:sp>
      <p:sp>
        <p:nvSpPr>
          <p:cNvPr id="6" name="Rounded Rectangle 5"/>
          <p:cNvSpPr/>
          <p:nvPr/>
        </p:nvSpPr>
        <p:spPr>
          <a:xfrm>
            <a:off x="5516560" y="4148311"/>
            <a:ext cx="1352006" cy="7772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Logistics</a:t>
            </a:r>
            <a:endParaRPr lang="nl-NL" sz="1013" dirty="0"/>
          </a:p>
        </p:txBody>
      </p:sp>
      <p:sp>
        <p:nvSpPr>
          <p:cNvPr id="7" name="Rounded Rectangle 6"/>
          <p:cNvSpPr/>
          <p:nvPr/>
        </p:nvSpPr>
        <p:spPr>
          <a:xfrm>
            <a:off x="3092631" y="1098683"/>
            <a:ext cx="3602083" cy="717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Shop</a:t>
            </a:r>
            <a:endParaRPr lang="nl-NL" sz="1013" dirty="0"/>
          </a:p>
        </p:txBody>
      </p:sp>
      <p:sp>
        <p:nvSpPr>
          <p:cNvPr id="8" name="Rounded Rectangle 7"/>
          <p:cNvSpPr/>
          <p:nvPr/>
        </p:nvSpPr>
        <p:spPr>
          <a:xfrm>
            <a:off x="602071" y="3355190"/>
            <a:ext cx="1352006" cy="777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Customers</a:t>
            </a:r>
            <a:endParaRPr lang="nl-NL" sz="1013" dirty="0"/>
          </a:p>
        </p:txBody>
      </p:sp>
      <p:sp>
        <p:nvSpPr>
          <p:cNvPr id="9" name="Rounded Rectangle 8"/>
          <p:cNvSpPr/>
          <p:nvPr/>
        </p:nvSpPr>
        <p:spPr>
          <a:xfrm>
            <a:off x="2357845" y="4148311"/>
            <a:ext cx="1352006" cy="77724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Loyalty Program</a:t>
            </a:r>
            <a:endParaRPr lang="nl-NL" sz="1013" dirty="0"/>
          </a:p>
        </p:txBody>
      </p:sp>
      <p:sp>
        <p:nvSpPr>
          <p:cNvPr id="12" name="Rounded Rectangle 11"/>
          <p:cNvSpPr/>
          <p:nvPr/>
        </p:nvSpPr>
        <p:spPr>
          <a:xfrm>
            <a:off x="7125056" y="4148375"/>
            <a:ext cx="1352006" cy="77724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Finance</a:t>
            </a:r>
            <a:endParaRPr lang="nl-NL" sz="1013" dirty="0"/>
          </a:p>
        </p:txBody>
      </p:sp>
      <p:sp>
        <p:nvSpPr>
          <p:cNvPr id="13" name="Rounded Rectangle 12"/>
          <p:cNvSpPr/>
          <p:nvPr/>
        </p:nvSpPr>
        <p:spPr>
          <a:xfrm>
            <a:off x="2324804" y="2338728"/>
            <a:ext cx="5138315" cy="66284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</a:p>
          <a:p>
            <a:pPr algn="ctr"/>
            <a:endParaRPr lang="en-US" sz="1013" dirty="0"/>
          </a:p>
          <a:p>
            <a:pPr algn="ctr"/>
            <a:endParaRPr lang="nl-NL" sz="1013" dirty="0"/>
          </a:p>
        </p:txBody>
      </p:sp>
      <p:sp>
        <p:nvSpPr>
          <p:cNvPr id="11" name="Rounded Rectangle 10"/>
          <p:cNvSpPr/>
          <p:nvPr/>
        </p:nvSpPr>
        <p:spPr>
          <a:xfrm>
            <a:off x="2494139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X</a:t>
            </a:r>
            <a:endParaRPr lang="nl-NL" sz="1013" dirty="0"/>
          </a:p>
        </p:txBody>
      </p:sp>
      <p:sp>
        <p:nvSpPr>
          <p:cNvPr id="14" name="Rounded Rectangle 13"/>
          <p:cNvSpPr/>
          <p:nvPr/>
        </p:nvSpPr>
        <p:spPr>
          <a:xfrm>
            <a:off x="3813713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Y</a:t>
            </a:r>
            <a:endParaRPr lang="nl-NL" sz="1013" dirty="0"/>
          </a:p>
        </p:txBody>
      </p:sp>
      <p:sp>
        <p:nvSpPr>
          <p:cNvPr id="15" name="Rounded Rectangle 14"/>
          <p:cNvSpPr/>
          <p:nvPr/>
        </p:nvSpPr>
        <p:spPr>
          <a:xfrm>
            <a:off x="5133287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Z</a:t>
            </a:r>
            <a:endParaRPr lang="nl-NL" sz="1013" dirty="0"/>
          </a:p>
        </p:txBody>
      </p:sp>
      <p:sp>
        <p:nvSpPr>
          <p:cNvPr id="16" name="Rounded Rectangle 15"/>
          <p:cNvSpPr/>
          <p:nvPr/>
        </p:nvSpPr>
        <p:spPr>
          <a:xfrm>
            <a:off x="6452860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Q</a:t>
            </a:r>
            <a:endParaRPr lang="nl-NL" sz="1013" dirty="0"/>
          </a:p>
        </p:txBody>
      </p:sp>
      <p:sp>
        <p:nvSpPr>
          <p:cNvPr id="20" name="Oval Callout 19"/>
          <p:cNvSpPr/>
          <p:nvPr/>
        </p:nvSpPr>
        <p:spPr>
          <a:xfrm>
            <a:off x="7618853" y="3250503"/>
            <a:ext cx="1275549" cy="542139"/>
          </a:xfrm>
          <a:prstGeom prst="wedgeEllipseCallout">
            <a:avLst>
              <a:gd name="adj1" fmla="val -16204"/>
              <a:gd name="adj2" fmla="val 142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1" name="Lightning Bolt 20"/>
          <p:cNvSpPr/>
          <p:nvPr/>
        </p:nvSpPr>
        <p:spPr>
          <a:xfrm>
            <a:off x="7503303" y="3251356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TextBox 21"/>
          <p:cNvSpPr txBox="1"/>
          <p:nvPr/>
        </p:nvSpPr>
        <p:spPr>
          <a:xfrm>
            <a:off x="7665464" y="3266082"/>
            <a:ext cx="12060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Payment </a:t>
            </a:r>
            <a:br>
              <a:rPr lang="en-US" sz="900" dirty="0"/>
            </a:br>
            <a:r>
              <a:rPr lang="en-US" sz="900" dirty="0"/>
              <a:t>Received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Customer Frozen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5519154" y="3527036"/>
            <a:ext cx="1275549" cy="465845"/>
          </a:xfrm>
          <a:prstGeom prst="wedgeEllipseCallout">
            <a:avLst>
              <a:gd name="adj1" fmla="val -31309"/>
              <a:gd name="adj2" fmla="val 1115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Lightning Bolt 23"/>
          <p:cNvSpPr/>
          <p:nvPr/>
        </p:nvSpPr>
        <p:spPr>
          <a:xfrm>
            <a:off x="5410232" y="3371071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TextBox 24"/>
          <p:cNvSpPr txBox="1"/>
          <p:nvPr/>
        </p:nvSpPr>
        <p:spPr>
          <a:xfrm>
            <a:off x="5674033" y="3519998"/>
            <a:ext cx="100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Product Stock </a:t>
            </a:r>
            <a:br>
              <a:rPr lang="en-US" sz="800" dirty="0"/>
            </a:br>
            <a:r>
              <a:rPr lang="en-US" sz="800" dirty="0"/>
              <a:t>Update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Shipping News</a:t>
            </a:r>
            <a:endParaRPr lang="nl-NL" sz="800" dirty="0"/>
          </a:p>
        </p:txBody>
      </p:sp>
      <p:sp>
        <p:nvSpPr>
          <p:cNvPr id="26" name="Oval Callout 25"/>
          <p:cNvSpPr/>
          <p:nvPr/>
        </p:nvSpPr>
        <p:spPr>
          <a:xfrm>
            <a:off x="3857130" y="3524175"/>
            <a:ext cx="1275549" cy="465845"/>
          </a:xfrm>
          <a:prstGeom prst="wedgeEllipseCallout">
            <a:avLst>
              <a:gd name="adj1" fmla="val 1371"/>
              <a:gd name="adj2" fmla="val 1216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Lightning Bolt 26"/>
          <p:cNvSpPr/>
          <p:nvPr/>
        </p:nvSpPr>
        <p:spPr>
          <a:xfrm>
            <a:off x="3813526" y="3368210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8" name="TextBox 27"/>
          <p:cNvSpPr txBox="1"/>
          <p:nvPr/>
        </p:nvSpPr>
        <p:spPr>
          <a:xfrm>
            <a:off x="3921852" y="3565515"/>
            <a:ext cx="11548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Create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Cancelled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nl-NL" sz="900" dirty="0"/>
          </a:p>
        </p:txBody>
      </p:sp>
      <p:sp>
        <p:nvSpPr>
          <p:cNvPr id="29" name="Oval Callout 28"/>
          <p:cNvSpPr/>
          <p:nvPr/>
        </p:nvSpPr>
        <p:spPr>
          <a:xfrm>
            <a:off x="2325741" y="3521314"/>
            <a:ext cx="1275549" cy="465845"/>
          </a:xfrm>
          <a:prstGeom prst="wedgeEllipseCallout">
            <a:avLst>
              <a:gd name="adj1" fmla="val 2953"/>
              <a:gd name="adj2" fmla="val 1260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Lightning Bolt 29"/>
          <p:cNvSpPr/>
          <p:nvPr/>
        </p:nvSpPr>
        <p:spPr>
          <a:xfrm>
            <a:off x="2216819" y="3365349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TextBox 30"/>
          <p:cNvSpPr txBox="1"/>
          <p:nvPr/>
        </p:nvSpPr>
        <p:spPr>
          <a:xfrm>
            <a:off x="2472621" y="3548362"/>
            <a:ext cx="114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Loyalty </a:t>
            </a:r>
            <a:br>
              <a:rPr lang="en-US" sz="800" dirty="0"/>
            </a:br>
            <a:r>
              <a:rPr lang="en-US" sz="800" dirty="0"/>
              <a:t>Status Change</a:t>
            </a:r>
            <a:endParaRPr lang="nl-NL" sz="800" dirty="0"/>
          </a:p>
        </p:txBody>
      </p:sp>
      <p:sp>
        <p:nvSpPr>
          <p:cNvPr id="35" name="Oval Callout 34"/>
          <p:cNvSpPr/>
          <p:nvPr/>
        </p:nvSpPr>
        <p:spPr>
          <a:xfrm>
            <a:off x="1271994" y="1098683"/>
            <a:ext cx="1314452" cy="628592"/>
          </a:xfrm>
          <a:prstGeom prst="wedgeEllipseCallout">
            <a:avLst>
              <a:gd name="adj1" fmla="val -43232"/>
              <a:gd name="adj2" fmla="val 1162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6" name="Lightning Bolt 35"/>
          <p:cNvSpPr/>
          <p:nvPr/>
        </p:nvSpPr>
        <p:spPr>
          <a:xfrm>
            <a:off x="1110629" y="1046160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TextBox 36"/>
          <p:cNvSpPr txBox="1"/>
          <p:nvPr/>
        </p:nvSpPr>
        <p:spPr>
          <a:xfrm>
            <a:off x="1360093" y="1158917"/>
            <a:ext cx="11804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Product Update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Product added </a:t>
            </a:r>
            <a:br>
              <a:rPr lang="en-US" sz="900" dirty="0"/>
            </a:br>
            <a:r>
              <a:rPr lang="en-US" sz="900" dirty="0"/>
              <a:t>to Shopping Cart</a:t>
            </a:r>
          </a:p>
        </p:txBody>
      </p:sp>
      <p:sp>
        <p:nvSpPr>
          <p:cNvPr id="38" name="Oval Callout 37"/>
          <p:cNvSpPr/>
          <p:nvPr/>
        </p:nvSpPr>
        <p:spPr>
          <a:xfrm>
            <a:off x="219796" y="3122268"/>
            <a:ext cx="1828392" cy="465845"/>
          </a:xfrm>
          <a:prstGeom prst="wedgeEllipseCallout">
            <a:avLst>
              <a:gd name="adj1" fmla="val 13599"/>
              <a:gd name="adj2" fmla="val 840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9" name="Lightning Bolt 38"/>
          <p:cNvSpPr/>
          <p:nvPr/>
        </p:nvSpPr>
        <p:spPr>
          <a:xfrm>
            <a:off x="27536" y="2994496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TextBox 39"/>
          <p:cNvSpPr txBox="1"/>
          <p:nvPr/>
        </p:nvSpPr>
        <p:spPr>
          <a:xfrm>
            <a:off x="348693" y="3128697"/>
            <a:ext cx="152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New Customer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Profile Changed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Sign In</a:t>
            </a:r>
            <a:endParaRPr lang="nl-NL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341" y="320987"/>
            <a:ext cx="199441" cy="254287"/>
          </a:xfrm>
          <a:prstGeom prst="rect">
            <a:avLst/>
          </a:prstGeom>
        </p:spPr>
      </p:pic>
      <p:pic>
        <p:nvPicPr>
          <p:cNvPr id="44" name="Picture 12" descr="Image result for logo elastic ind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00" y="575274"/>
            <a:ext cx="639398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91743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Events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452083" y="1032691"/>
            <a:ext cx="8835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>
                <a:solidFill>
                  <a:schemeClr val="tx2"/>
                </a:solidFill>
              </a:rPr>
              <a:t>Producers</a:t>
            </a:r>
            <a:endParaRPr lang="en-US" sz="12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48091" y="624171"/>
            <a:ext cx="9685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 err="1">
                <a:solidFill>
                  <a:schemeClr val="tx2"/>
                </a:solidFill>
              </a:rPr>
              <a:t>Consumers</a:t>
            </a:r>
            <a:endParaRPr lang="en-US" sz="12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152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Why?</a:t>
            </a:r>
            <a:br>
              <a:rPr lang="en-US" sz="8800" dirty="0"/>
            </a:br>
            <a:r>
              <a:rPr lang="en-US" sz="2800" dirty="0"/>
              <a:t>What?</a:t>
            </a:r>
            <a:br>
              <a:rPr lang="en-US" sz="2800" dirty="0"/>
            </a:br>
            <a:r>
              <a:rPr lang="en-US" sz="2800" dirty="0"/>
              <a:t>How?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96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 err="1"/>
              <a:t>MicroServices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events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7692244" cy="3408804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Report business events [without </a:t>
            </a:r>
            <a:r>
              <a:rPr lang="nl-NL" dirty="0" err="1"/>
              <a:t>knowing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whom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without </a:t>
            </a:r>
            <a:r>
              <a:rPr lang="nl-NL" dirty="0" err="1"/>
              <a:t>expecting</a:t>
            </a:r>
            <a:r>
              <a:rPr lang="nl-NL" dirty="0"/>
              <a:t> a response]</a:t>
            </a:r>
          </a:p>
          <a:p>
            <a:pPr lvl="1"/>
            <a:r>
              <a:rPr lang="nl-NL" dirty="0" err="1"/>
              <a:t>Allowing</a:t>
            </a:r>
            <a:r>
              <a:rPr lang="nl-NL" dirty="0"/>
              <a:t> </a:t>
            </a:r>
            <a:r>
              <a:rPr lang="nl-NL" dirty="0" err="1"/>
              <a:t>interested</a:t>
            </a:r>
            <a:r>
              <a:rPr lang="nl-NL" dirty="0"/>
              <a:t> microservices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– for </a:t>
            </a:r>
            <a:r>
              <a:rPr lang="nl-NL" dirty="0" err="1"/>
              <a:t>example</a:t>
            </a:r>
            <a:r>
              <a:rPr lang="nl-NL" dirty="0"/>
              <a:t> trigger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nl-NL" dirty="0"/>
          </a:p>
          <a:p>
            <a:r>
              <a:rPr lang="nl-NL" dirty="0" err="1"/>
              <a:t>Provide</a:t>
            </a:r>
            <a:r>
              <a:rPr lang="nl-NL" dirty="0"/>
              <a:t> response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caller</a:t>
            </a:r>
            <a:r>
              <a:rPr lang="nl-NL" dirty="0"/>
              <a:t> –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key</a:t>
            </a:r>
            <a:endParaRPr lang="nl-NL" dirty="0"/>
          </a:p>
          <a:p>
            <a:r>
              <a:rPr lang="nl-NL" dirty="0" err="1"/>
              <a:t>Choreograph</a:t>
            </a:r>
            <a:r>
              <a:rPr lang="nl-NL" dirty="0"/>
              <a:t> cross-microservice workflow | </a:t>
            </a:r>
            <a:r>
              <a:rPr lang="nl-NL" dirty="0" err="1"/>
              <a:t>process</a:t>
            </a:r>
            <a:endParaRPr lang="nl-NL" dirty="0"/>
          </a:p>
          <a:p>
            <a:pPr lvl="1"/>
            <a:r>
              <a:rPr lang="nl-NL" dirty="0" err="1"/>
              <a:t>Inform</a:t>
            </a:r>
            <a:r>
              <a:rPr lang="nl-NL" dirty="0"/>
              <a:t> workflow |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orchestrator</a:t>
            </a:r>
            <a:r>
              <a:rPr lang="nl-NL" dirty="0"/>
              <a:t> | job </a:t>
            </a:r>
            <a:r>
              <a:rPr lang="nl-NL" dirty="0" err="1"/>
              <a:t>scheduler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status</a:t>
            </a:r>
          </a:p>
          <a:p>
            <a:r>
              <a:rPr lang="nl-NL" dirty="0" err="1"/>
              <a:t>Enable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transaction –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rollback</a:t>
            </a:r>
            <a:r>
              <a:rPr lang="nl-NL" dirty="0"/>
              <a:t>/</a:t>
            </a:r>
            <a:r>
              <a:rPr lang="nl-NL" dirty="0" err="1"/>
              <a:t>compensate</a:t>
            </a:r>
            <a:endParaRPr lang="nl-NL" dirty="0"/>
          </a:p>
          <a:p>
            <a:r>
              <a:rPr lang="nl-NL" dirty="0"/>
              <a:t>Make data events </a:t>
            </a:r>
            <a:r>
              <a:rPr lang="nl-NL" dirty="0" err="1"/>
              <a:t>available</a:t>
            </a:r>
            <a:r>
              <a:rPr lang="nl-NL" dirty="0"/>
              <a:t> for event </a:t>
            </a:r>
            <a:r>
              <a:rPr lang="nl-NL" dirty="0" err="1"/>
              <a:t>sourcing</a:t>
            </a:r>
            <a:endParaRPr lang="nl-NL" dirty="0"/>
          </a:p>
          <a:p>
            <a:pPr lvl="1"/>
            <a:r>
              <a:rPr lang="nl-NL" dirty="0" err="1"/>
              <a:t>Allowing</a:t>
            </a:r>
            <a:r>
              <a:rPr lang="nl-NL" dirty="0"/>
              <a:t> microservices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maintain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[</a:t>
            </a:r>
            <a:r>
              <a:rPr lang="nl-NL" dirty="0" err="1"/>
              <a:t>derived</a:t>
            </a:r>
            <a:r>
              <a:rPr lang="nl-NL" dirty="0"/>
              <a:t>] data set </a:t>
            </a:r>
          </a:p>
          <a:p>
            <a:r>
              <a:rPr lang="nl-NL" dirty="0" err="1"/>
              <a:t>Synchronize</a:t>
            </a:r>
            <a:r>
              <a:rPr lang="nl-NL" dirty="0"/>
              <a:t> cache </a:t>
            </a:r>
            <a:r>
              <a:rPr lang="nl-NL" dirty="0" err="1"/>
              <a:t>refresh</a:t>
            </a:r>
            <a:endParaRPr lang="nl-NL" dirty="0"/>
          </a:p>
          <a:p>
            <a:pPr lvl="1"/>
            <a:r>
              <a:rPr lang="nl-NL" dirty="0" err="1"/>
              <a:t>Informing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microservice </a:t>
            </a:r>
            <a:r>
              <a:rPr lang="nl-NL" dirty="0" err="1"/>
              <a:t>caching</a:t>
            </a:r>
            <a:r>
              <a:rPr lang="nl-NL" dirty="0"/>
              <a:t> data </a:t>
            </a:r>
            <a:r>
              <a:rPr lang="nl-NL" dirty="0" err="1"/>
              <a:t>about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refresh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records</a:t>
            </a:r>
          </a:p>
          <a:p>
            <a:r>
              <a:rPr lang="nl-NL" dirty="0"/>
              <a:t>Hand systems events &amp;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monitoring service</a:t>
            </a:r>
          </a:p>
          <a:p>
            <a:r>
              <a:rPr lang="nl-NL" dirty="0"/>
              <a:t>Extreme </a:t>
            </a:r>
            <a:r>
              <a:rPr lang="nl-NL" dirty="0" err="1"/>
              <a:t>decoupling</a:t>
            </a:r>
            <a:r>
              <a:rPr lang="nl-NL" dirty="0"/>
              <a:t> – microservice </a:t>
            </a:r>
            <a:r>
              <a:rPr lang="nl-NL" dirty="0" err="1"/>
              <a:t>choreography</a:t>
            </a:r>
            <a:endParaRPr lang="nl-NL" dirty="0"/>
          </a:p>
          <a:p>
            <a:pPr lvl="1"/>
            <a:r>
              <a:rPr lang="nl-NL" dirty="0"/>
              <a:t>Microservice never call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even </a:t>
            </a:r>
            <a:r>
              <a:rPr lang="nl-NL" dirty="0" err="1"/>
              <a:t>through</a:t>
            </a:r>
            <a:r>
              <a:rPr lang="nl-NL" dirty="0"/>
              <a:t> public API; </a:t>
            </a:r>
            <a:br>
              <a:rPr lang="nl-NL" dirty="0"/>
            </a:b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r>
              <a:rPr lang="nl-NL" dirty="0"/>
              <a:t> are </a:t>
            </a:r>
            <a:r>
              <a:rPr lang="nl-NL" dirty="0" err="1"/>
              <a:t>through</a:t>
            </a:r>
            <a:r>
              <a:rPr lang="nl-NL" dirty="0"/>
              <a:t> events</a:t>
            </a:r>
          </a:p>
          <a:p>
            <a:endParaRPr lang="nl-NL" dirty="0"/>
          </a:p>
        </p:txBody>
      </p:sp>
      <p:pic>
        <p:nvPicPr>
          <p:cNvPr id="3074" name="Picture 2" descr="comparison between the orchestration pattern and the choreography pattern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7450591" y="3495945"/>
            <a:ext cx="1566332" cy="1450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0918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 err="1"/>
              <a:t>Requirements</a:t>
            </a:r>
            <a:r>
              <a:rPr lang="nl-NL" sz="1800" dirty="0"/>
              <a:t> for Event </a:t>
            </a:r>
            <a:r>
              <a:rPr lang="nl-NL" sz="1800" dirty="0" err="1"/>
              <a:t>capability</a:t>
            </a:r>
            <a:r>
              <a:rPr lang="nl-NL" sz="1800" dirty="0"/>
              <a:t> </a:t>
            </a:r>
            <a:br>
              <a:rPr lang="nl-NL" sz="1800" dirty="0"/>
            </a:br>
            <a:r>
              <a:rPr lang="nl-NL" sz="1800" dirty="0"/>
              <a:t>in microservices platform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6"/>
            <a:ext cx="7298457" cy="3328439"/>
          </a:xfrm>
        </p:spPr>
        <p:txBody>
          <a:bodyPr>
            <a:normAutofit fontScale="92500"/>
          </a:bodyPr>
          <a:lstStyle/>
          <a:p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b="1" dirty="0" err="1"/>
              <a:t>decoupling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publisher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nl-NL" dirty="0"/>
          </a:p>
          <a:p>
            <a:r>
              <a:rPr lang="nl-NL" dirty="0"/>
              <a:t>Generally </a:t>
            </a:r>
            <a:r>
              <a:rPr lang="nl-NL" dirty="0" err="1"/>
              <a:t>accessible</a:t>
            </a:r>
            <a:r>
              <a:rPr lang="nl-NL" dirty="0"/>
              <a:t> for </a:t>
            </a:r>
            <a:r>
              <a:rPr lang="nl-NL" dirty="0" err="1"/>
              <a:t>all</a:t>
            </a:r>
            <a:r>
              <a:rPr lang="nl-NL" dirty="0"/>
              <a:t> microservices</a:t>
            </a:r>
          </a:p>
          <a:p>
            <a:pPr lvl="1"/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platform</a:t>
            </a:r>
          </a:p>
          <a:p>
            <a:pPr lvl="1"/>
            <a:r>
              <a:rPr lang="nl-NL" dirty="0"/>
              <a:t>Using </a:t>
            </a:r>
            <a:r>
              <a:rPr lang="nl-NL" dirty="0" err="1"/>
              <a:t>standardized</a:t>
            </a:r>
            <a:r>
              <a:rPr lang="nl-NL" dirty="0"/>
              <a:t> </a:t>
            </a:r>
            <a:r>
              <a:rPr lang="nl-NL" dirty="0" err="1"/>
              <a:t>protocols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formats for </a:t>
            </a:r>
            <a:r>
              <a:rPr lang="nl-NL" dirty="0" err="1"/>
              <a:t>communications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event </a:t>
            </a:r>
            <a:r>
              <a:rPr lang="nl-NL" dirty="0" err="1"/>
              <a:t>payload</a:t>
            </a:r>
            <a:r>
              <a:rPr lang="nl-NL" dirty="0"/>
              <a:t> (http, JSON)</a:t>
            </a:r>
          </a:p>
          <a:p>
            <a:r>
              <a:rPr lang="nl-NL" b="1" dirty="0" err="1"/>
              <a:t>Scalable</a:t>
            </a:r>
            <a:r>
              <a:rPr lang="nl-NL" dirty="0"/>
              <a:t> (handle high loads)</a:t>
            </a:r>
          </a:p>
          <a:p>
            <a:r>
              <a:rPr lang="nl-NL" b="1" dirty="0" err="1"/>
              <a:t>Available</a:t>
            </a:r>
            <a:r>
              <a:rPr lang="nl-NL" dirty="0"/>
              <a:t> (</a:t>
            </a:r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speedy</a:t>
            </a:r>
            <a:r>
              <a:rPr lang="nl-NL" dirty="0"/>
              <a:t> event </a:t>
            </a:r>
            <a:r>
              <a:rPr lang="nl-NL" dirty="0" err="1"/>
              <a:t>publication</a:t>
            </a:r>
            <a:r>
              <a:rPr lang="nl-NL" dirty="0"/>
              <a:t>)</a:t>
            </a:r>
          </a:p>
          <a:p>
            <a:r>
              <a:rPr lang="nl-NL" b="1" dirty="0" err="1"/>
              <a:t>Reliable</a:t>
            </a:r>
            <a:r>
              <a:rPr lang="nl-NL" dirty="0"/>
              <a:t> (do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lose</a:t>
            </a:r>
            <a:r>
              <a:rPr lang="nl-NL" dirty="0"/>
              <a:t> events, 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delivery)</a:t>
            </a:r>
          </a:p>
          <a:p>
            <a:r>
              <a:rPr lang="nl-NL" b="1" dirty="0"/>
              <a:t>Event Ordering</a:t>
            </a:r>
            <a:r>
              <a:rPr lang="nl-NL" dirty="0"/>
              <a:t> (</a:t>
            </a:r>
            <a:r>
              <a:rPr lang="nl-NL" dirty="0" err="1"/>
              <a:t>deliver</a:t>
            </a:r>
            <a:r>
              <a:rPr lang="nl-NL" dirty="0"/>
              <a:t> events in </a:t>
            </a:r>
            <a:r>
              <a:rPr lang="nl-NL" dirty="0" err="1"/>
              <a:t>the</a:t>
            </a:r>
            <a:r>
              <a:rPr lang="nl-NL" dirty="0"/>
              <a:t> order of </a:t>
            </a:r>
            <a:r>
              <a:rPr lang="nl-NL" dirty="0" err="1"/>
              <a:t>publication</a:t>
            </a:r>
            <a:r>
              <a:rPr lang="nl-NL" dirty="0"/>
              <a:t>)</a:t>
            </a:r>
          </a:p>
          <a:p>
            <a:r>
              <a:rPr lang="en-US" b="1" dirty="0"/>
              <a:t>Allow multiple, parallel consumers</a:t>
            </a:r>
            <a:r>
              <a:rPr lang="en-US" dirty="0"/>
              <a:t> (each event to exactly only one of them)</a:t>
            </a:r>
            <a:endParaRPr lang="nl-NL" dirty="0"/>
          </a:p>
          <a:p>
            <a:r>
              <a:rPr lang="nl-NL" b="1" dirty="0" err="1"/>
              <a:t>Retain</a:t>
            </a:r>
            <a:r>
              <a:rPr lang="nl-NL" b="1" dirty="0"/>
              <a:t> Event </a:t>
            </a:r>
            <a:r>
              <a:rPr lang="nl-NL" b="1" dirty="0" err="1"/>
              <a:t>History</a:t>
            </a:r>
            <a:endParaRPr lang="nl-NL" b="1" dirty="0"/>
          </a:p>
          <a:p>
            <a:r>
              <a:rPr lang="nl-NL" dirty="0"/>
              <a:t>Event </a:t>
            </a:r>
            <a:r>
              <a:rPr lang="nl-NL" dirty="0" err="1"/>
              <a:t>Catalog</a:t>
            </a:r>
            <a:r>
              <a:rPr lang="nl-NL" dirty="0"/>
              <a:t> – </a:t>
            </a:r>
            <a:r>
              <a:rPr lang="nl-NL" dirty="0" err="1"/>
              <a:t>which</a:t>
            </a:r>
            <a:r>
              <a:rPr lang="nl-NL" dirty="0"/>
              <a:t> events are </a:t>
            </a:r>
            <a:r>
              <a:rPr lang="nl-NL" dirty="0" err="1"/>
              <a:t>published</a:t>
            </a:r>
            <a:r>
              <a:rPr lang="nl-NL" dirty="0"/>
              <a:t>, </a:t>
            </a:r>
            <a:r>
              <a:rPr lang="nl-NL" dirty="0" err="1"/>
              <a:t>what</a:t>
            </a:r>
            <a:r>
              <a:rPr lang="nl-NL" dirty="0"/>
              <a:t> do </a:t>
            </a:r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mean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payload</a:t>
            </a:r>
            <a:endParaRPr lang="nl-NL" dirty="0"/>
          </a:p>
          <a:p>
            <a:pPr lvl="1"/>
            <a:r>
              <a:rPr lang="nl-NL" dirty="0" err="1"/>
              <a:t>Harvested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microservices</a:t>
            </a:r>
          </a:p>
        </p:txBody>
      </p:sp>
    </p:spTree>
    <p:extLst>
      <p:ext uri="{BB962C8B-B14F-4D97-AF65-F5344CB8AC3E}">
        <p14:creationId xmlns:p14="http://schemas.microsoft.com/office/powerpoint/2010/main" val="12414035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sz="1400" dirty="0"/>
              <a:t>Deployment API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</a:p>
          <a:p>
            <a:r>
              <a:rPr lang="nl-NL" sz="1400" dirty="0" err="1"/>
              <a:t>Interaction</a:t>
            </a:r>
            <a:r>
              <a:rPr lang="nl-NL" sz="1400" dirty="0"/>
              <a:t> API</a:t>
            </a:r>
          </a:p>
          <a:p>
            <a:pPr lvl="1"/>
            <a:r>
              <a:rPr lang="nl-NL" sz="1400" dirty="0"/>
              <a:t>REST Resources &amp; Operations 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63FEA-0EBB-4386-88F9-9EC8A05E1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 err="1"/>
              <a:t>Article</a:t>
            </a:r>
            <a:r>
              <a:rPr lang="nl-NL" sz="1800" dirty="0"/>
              <a:t> Series </a:t>
            </a:r>
            <a:r>
              <a:rPr lang="nl-NL" sz="1800" dirty="0" err="1"/>
              <a:t>worth</a:t>
            </a:r>
            <a:r>
              <a:rPr lang="nl-NL" sz="1800" dirty="0"/>
              <a:t> reading</a:t>
            </a:r>
            <a:endParaRPr lang="en-NL" sz="1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C2053A-7E65-46D7-BB20-1645A786E7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Snagit_SNG85F">
            <a:hlinkClick r:id="rId2"/>
            <a:extLst>
              <a:ext uri="{FF2B5EF4-FFF2-40B4-BE49-F238E27FC236}">
                <a16:creationId xmlns:a16="http://schemas.microsoft.com/office/drawing/2014/main" id="{306487F6-4738-442D-982B-22E6BB0A7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6799" y="225723"/>
            <a:ext cx="4775799" cy="4167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18429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05FA3-317C-4F97-975F-F5BA35C0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Webshop split off Microservice </a:t>
            </a:r>
            <a:r>
              <a:rPr lang="nl-NL" dirty="0" err="1"/>
              <a:t>consideration</a:t>
            </a:r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31445E1-6D6E-41BE-BD98-65F731DF0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8DB6D-80BF-4B5A-8F39-EAC4EA006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54</a:t>
            </a:fld>
            <a:endParaRPr lang="nl-NL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033F1C3C-EAD0-479D-8C2E-F036F55F85C1}"/>
              </a:ext>
            </a:extLst>
          </p:cNvPr>
          <p:cNvSpPr/>
          <p:nvPr/>
        </p:nvSpPr>
        <p:spPr>
          <a:xfrm>
            <a:off x="1087342" y="1994377"/>
            <a:ext cx="2512312" cy="115474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dk1"/>
                </a:solidFill>
              </a:rPr>
              <a:t>µ </a:t>
            </a:r>
            <a:r>
              <a:rPr lang="en-US" sz="2800" dirty="0"/>
              <a:t>Logistics</a:t>
            </a:r>
            <a:endParaRPr lang="en-US" sz="1800" dirty="0"/>
          </a:p>
          <a:p>
            <a:pPr algn="ctr"/>
            <a:endParaRPr lang="nl-NL" sz="1800" dirty="0"/>
          </a:p>
        </p:txBody>
      </p:sp>
      <p:sp>
        <p:nvSpPr>
          <p:cNvPr id="6" name="Rounded Rectangle 21">
            <a:extLst>
              <a:ext uri="{FF2B5EF4-FFF2-40B4-BE49-F238E27FC236}">
                <a16:creationId xmlns:a16="http://schemas.microsoft.com/office/drawing/2014/main" id="{7C135D61-6B46-4142-98F0-ABE7EA5794E4}"/>
              </a:ext>
            </a:extLst>
          </p:cNvPr>
          <p:cNvSpPr/>
          <p:nvPr/>
        </p:nvSpPr>
        <p:spPr>
          <a:xfrm>
            <a:off x="5302149" y="1793944"/>
            <a:ext cx="2679614" cy="1555610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40D782E-4706-4A01-9560-D2D3E504B5CD}"/>
              </a:ext>
            </a:extLst>
          </p:cNvPr>
          <p:cNvSpPr/>
          <p:nvPr/>
        </p:nvSpPr>
        <p:spPr>
          <a:xfrm>
            <a:off x="5340529" y="1854861"/>
            <a:ext cx="2497016" cy="1327639"/>
          </a:xfrm>
          <a:custGeom>
            <a:avLst/>
            <a:gdLst>
              <a:gd name="connsiteX0" fmla="*/ 0 w 2497016"/>
              <a:gd name="connsiteY0" fmla="*/ 1327639 h 1327639"/>
              <a:gd name="connsiteX1" fmla="*/ 756139 w 2497016"/>
              <a:gd name="connsiteY1" fmla="*/ 1134208 h 1327639"/>
              <a:gd name="connsiteX2" fmla="*/ 1028700 w 2497016"/>
              <a:gd name="connsiteY2" fmla="*/ 685800 h 1327639"/>
              <a:gd name="connsiteX3" fmla="*/ 1688123 w 2497016"/>
              <a:gd name="connsiteY3" fmla="*/ 527539 h 1327639"/>
              <a:gd name="connsiteX4" fmla="*/ 2048608 w 2497016"/>
              <a:gd name="connsiteY4" fmla="*/ 685800 h 1327639"/>
              <a:gd name="connsiteX5" fmla="*/ 2338754 w 2497016"/>
              <a:gd name="connsiteY5" fmla="*/ 334108 h 1327639"/>
              <a:gd name="connsiteX6" fmla="*/ 2497016 w 2497016"/>
              <a:gd name="connsiteY6" fmla="*/ 0 h 1327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97016" h="1327639">
                <a:moveTo>
                  <a:pt x="0" y="1327639"/>
                </a:moveTo>
                <a:cubicBezTo>
                  <a:pt x="292344" y="1284410"/>
                  <a:pt x="584689" y="1241181"/>
                  <a:pt x="756139" y="1134208"/>
                </a:cubicBezTo>
                <a:cubicBezTo>
                  <a:pt x="927589" y="1027235"/>
                  <a:pt x="873369" y="786911"/>
                  <a:pt x="1028700" y="685800"/>
                </a:cubicBezTo>
                <a:cubicBezTo>
                  <a:pt x="1184031" y="584689"/>
                  <a:pt x="1518138" y="527539"/>
                  <a:pt x="1688123" y="527539"/>
                </a:cubicBezTo>
                <a:cubicBezTo>
                  <a:pt x="1858108" y="527539"/>
                  <a:pt x="1940170" y="718038"/>
                  <a:pt x="2048608" y="685800"/>
                </a:cubicBezTo>
                <a:cubicBezTo>
                  <a:pt x="2157046" y="653562"/>
                  <a:pt x="2264019" y="448408"/>
                  <a:pt x="2338754" y="334108"/>
                </a:cubicBezTo>
                <a:cubicBezTo>
                  <a:pt x="2413489" y="219808"/>
                  <a:pt x="2455252" y="109904"/>
                  <a:pt x="2497016" y="0"/>
                </a:cubicBezTo>
              </a:path>
            </a:pathLst>
          </a:cu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2A6CFB-8DCF-45DA-89A5-69FBEF6C2094}"/>
              </a:ext>
            </a:extLst>
          </p:cNvPr>
          <p:cNvSpPr txBox="1"/>
          <p:nvPr/>
        </p:nvSpPr>
        <p:spPr>
          <a:xfrm>
            <a:off x="5328525" y="1782644"/>
            <a:ext cx="19894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>
                <a:solidFill>
                  <a:srgbClr val="9966FF"/>
                </a:solidFill>
              </a:rPr>
              <a:t>Warehousing</a:t>
            </a:r>
            <a:endParaRPr lang="nl-NL" sz="2400" dirty="0">
              <a:solidFill>
                <a:srgbClr val="9966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F73F98-84B3-4C7C-9192-6D426AB4DA21}"/>
              </a:ext>
            </a:extLst>
          </p:cNvPr>
          <p:cNvSpPr txBox="1"/>
          <p:nvPr/>
        </p:nvSpPr>
        <p:spPr>
          <a:xfrm>
            <a:off x="6230328" y="2734015"/>
            <a:ext cx="13853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400" dirty="0" err="1">
                <a:solidFill>
                  <a:srgbClr val="9933FF"/>
                </a:solidFill>
              </a:rPr>
              <a:t>Shipping</a:t>
            </a:r>
            <a:endParaRPr lang="nl-NL" sz="2400" dirty="0">
              <a:solidFill>
                <a:srgbClr val="9933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A13E4B-06B9-4B96-8DFE-C74F390084AE}"/>
              </a:ext>
            </a:extLst>
          </p:cNvPr>
          <p:cNvSpPr txBox="1"/>
          <p:nvPr/>
        </p:nvSpPr>
        <p:spPr>
          <a:xfrm>
            <a:off x="6341212" y="1872796"/>
            <a:ext cx="5838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5400" dirty="0"/>
              <a:t>µ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FA580CE3-B7C9-41E7-A184-30895E69721A}"/>
              </a:ext>
            </a:extLst>
          </p:cNvPr>
          <p:cNvSpPr/>
          <p:nvPr/>
        </p:nvSpPr>
        <p:spPr>
          <a:xfrm>
            <a:off x="3909262" y="2304488"/>
            <a:ext cx="1160382" cy="66878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</p:spTree>
    <p:extLst>
      <p:ext uri="{BB962C8B-B14F-4D97-AF65-F5344CB8AC3E}">
        <p14:creationId xmlns:p14="http://schemas.microsoft.com/office/powerpoint/2010/main" val="1566577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  <p:bldP spid="10" grpId="0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 Architecture - User Interface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Is UI part of </a:t>
            </a:r>
            <a:r>
              <a:rPr lang="en-US" dirty="0" err="1"/>
              <a:t>Microservice</a:t>
            </a:r>
            <a:r>
              <a:rPr lang="en-US" dirty="0"/>
              <a:t>?</a:t>
            </a:r>
          </a:p>
          <a:p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5221" y="2617572"/>
            <a:ext cx="4810427" cy="22622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0" y="1268016"/>
            <a:ext cx="4564241" cy="23723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08027" y="1592318"/>
            <a:ext cx="131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600" dirty="0"/>
              <a:t>VS.</a:t>
            </a:r>
            <a:endParaRPr lang="en-US" sz="3600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E130AA5-4E1A-4E00-92D6-18C571D96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68F751-A1B8-422B-924F-64086D605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093-3323-4D05-B992-2A66033E6179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242762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Shop Portal Solution Design</a:t>
            </a:r>
            <a:br>
              <a:rPr lang="en-US" dirty="0"/>
            </a:br>
            <a:endParaRPr lang="nl-NL" dirty="0"/>
          </a:p>
        </p:txBody>
      </p:sp>
      <p:sp>
        <p:nvSpPr>
          <p:cNvPr id="3" name="Rounded Rectangle 2"/>
          <p:cNvSpPr/>
          <p:nvPr/>
        </p:nvSpPr>
        <p:spPr>
          <a:xfrm>
            <a:off x="46256" y="961465"/>
            <a:ext cx="8862613" cy="23962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Web Shop – Customer User Interface</a:t>
            </a:r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800" dirty="0"/>
          </a:p>
          <a:p>
            <a:pPr algn="ctr"/>
            <a:endParaRPr lang="en-US" sz="1013" dirty="0"/>
          </a:p>
          <a:p>
            <a:pPr algn="ctr"/>
            <a:endParaRPr lang="nl-NL" sz="1013" dirty="0"/>
          </a:p>
        </p:txBody>
      </p:sp>
      <p:sp>
        <p:nvSpPr>
          <p:cNvPr id="4" name="Rounded Rectangle 3"/>
          <p:cNvSpPr/>
          <p:nvPr/>
        </p:nvSpPr>
        <p:spPr>
          <a:xfrm>
            <a:off x="373470" y="3924134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Customers</a:t>
            </a:r>
          </a:p>
          <a:p>
            <a:pPr algn="ctr"/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6477197" y="1283992"/>
            <a:ext cx="1760098" cy="5134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Menu &amp; </a:t>
            </a:r>
            <a:r>
              <a:rPr lang="en-US" sz="1013" dirty="0" err="1"/>
              <a:t>Nav</a:t>
            </a:r>
            <a:endParaRPr lang="nl-NL" sz="9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Marketing content</a:t>
            </a:r>
          </a:p>
        </p:txBody>
      </p:sp>
      <p:pic>
        <p:nvPicPr>
          <p:cNvPr id="10" name="Picture 10" descr="Image result for oracle jet logo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415" y="966931"/>
            <a:ext cx="1267407" cy="72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98916" y="2010335"/>
            <a:ext cx="1830149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2" name="TextBox 11"/>
          <p:cNvSpPr txBox="1"/>
          <p:nvPr/>
        </p:nvSpPr>
        <p:spPr>
          <a:xfrm>
            <a:off x="201256" y="2035854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13" name="Rounded Rectangle 12"/>
          <p:cNvSpPr/>
          <p:nvPr/>
        </p:nvSpPr>
        <p:spPr>
          <a:xfrm>
            <a:off x="415717" y="2406128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Sign Up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Sign In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200" dirty="0"/>
              <a:t>Edit Profile</a:t>
            </a:r>
          </a:p>
        </p:txBody>
      </p:sp>
      <p:sp>
        <p:nvSpPr>
          <p:cNvPr id="16" name="Up Arrow 15"/>
          <p:cNvSpPr/>
          <p:nvPr/>
        </p:nvSpPr>
        <p:spPr>
          <a:xfrm>
            <a:off x="1419517" y="1875836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7" name="Lightning Bolt 16"/>
          <p:cNvSpPr/>
          <p:nvPr/>
        </p:nvSpPr>
        <p:spPr>
          <a:xfrm>
            <a:off x="1304758" y="1740685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8" name="Rounded Rectangle 17"/>
          <p:cNvSpPr/>
          <p:nvPr/>
        </p:nvSpPr>
        <p:spPr>
          <a:xfrm>
            <a:off x="2654607" y="1285086"/>
            <a:ext cx="3645910" cy="513488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Client Side (JS) Event Bus &amp; Routing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013" dirty="0"/>
              <a:t>Context (user settings, navigation history, ..)</a:t>
            </a:r>
          </a:p>
        </p:txBody>
      </p:sp>
      <p:sp>
        <p:nvSpPr>
          <p:cNvPr id="19" name="Rectangular Callout 18"/>
          <p:cNvSpPr/>
          <p:nvPr/>
        </p:nvSpPr>
        <p:spPr>
          <a:xfrm>
            <a:off x="811759" y="1154731"/>
            <a:ext cx="1531007" cy="410993"/>
          </a:xfrm>
          <a:prstGeom prst="wedgeRectCallout">
            <a:avLst>
              <a:gd name="adj1" fmla="val -6662"/>
              <a:gd name="adj2" fmla="val 12606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0" name="TextBox 19"/>
          <p:cNvSpPr txBox="1"/>
          <p:nvPr/>
        </p:nvSpPr>
        <p:spPr>
          <a:xfrm>
            <a:off x="837893" y="1153909"/>
            <a:ext cx="281580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CustomerSignIn</a:t>
            </a:r>
            <a:r>
              <a:rPr lang="en-US" sz="1050" dirty="0"/>
              <a:t>, </a:t>
            </a:r>
          </a:p>
          <a:p>
            <a:r>
              <a:rPr lang="en-US" sz="1050" dirty="0" err="1"/>
              <a:t>ChangedProfileSettings</a:t>
            </a:r>
            <a:r>
              <a:rPr lang="en-US" sz="1050" dirty="0"/>
              <a:t> </a:t>
            </a:r>
          </a:p>
        </p:txBody>
      </p:sp>
      <p:sp>
        <p:nvSpPr>
          <p:cNvPr id="21" name="Up Arrow 20"/>
          <p:cNvSpPr/>
          <p:nvPr/>
        </p:nvSpPr>
        <p:spPr>
          <a:xfrm flipV="1">
            <a:off x="1601159" y="1875836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4" name="Lightning Bolt 13"/>
          <p:cNvSpPr/>
          <p:nvPr/>
        </p:nvSpPr>
        <p:spPr>
          <a:xfrm>
            <a:off x="1630686" y="1718575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Rectangle 28"/>
          <p:cNvSpPr/>
          <p:nvPr/>
        </p:nvSpPr>
        <p:spPr>
          <a:xfrm>
            <a:off x="2173182" y="2010335"/>
            <a:ext cx="1590202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Rounded Rectangle 29"/>
          <p:cNvSpPr/>
          <p:nvPr/>
        </p:nvSpPr>
        <p:spPr>
          <a:xfrm>
            <a:off x="2389983" y="2406128"/>
            <a:ext cx="1197448" cy="705395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 dirty="0"/>
          </a:p>
        </p:txBody>
      </p:sp>
      <p:sp>
        <p:nvSpPr>
          <p:cNvPr id="31" name="Up Arrow 30"/>
          <p:cNvSpPr/>
          <p:nvPr/>
        </p:nvSpPr>
        <p:spPr>
          <a:xfrm>
            <a:off x="3393782" y="1875836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Lightning Bolt 31"/>
          <p:cNvSpPr/>
          <p:nvPr/>
        </p:nvSpPr>
        <p:spPr>
          <a:xfrm>
            <a:off x="3279024" y="1740685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Up Arrow 32"/>
          <p:cNvSpPr/>
          <p:nvPr/>
        </p:nvSpPr>
        <p:spPr>
          <a:xfrm flipV="1">
            <a:off x="3575425" y="1875836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Lightning Bolt 33"/>
          <p:cNvSpPr/>
          <p:nvPr/>
        </p:nvSpPr>
        <p:spPr>
          <a:xfrm>
            <a:off x="3604951" y="1718575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5" name="TextBox 34"/>
          <p:cNvSpPr txBox="1"/>
          <p:nvPr/>
        </p:nvSpPr>
        <p:spPr>
          <a:xfrm>
            <a:off x="2157542" y="2021605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36" name="Rounded Rectangle 35"/>
          <p:cNvSpPr/>
          <p:nvPr/>
        </p:nvSpPr>
        <p:spPr>
          <a:xfrm>
            <a:off x="2261569" y="3924134"/>
            <a:ext cx="1378132" cy="7053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Orders</a:t>
            </a:r>
          </a:p>
          <a:p>
            <a:pPr algn="ctr"/>
            <a:endParaRPr lang="en-US" sz="1200" dirty="0"/>
          </a:p>
        </p:txBody>
      </p:sp>
      <p:sp>
        <p:nvSpPr>
          <p:cNvPr id="45" name="Rectangle 44"/>
          <p:cNvSpPr/>
          <p:nvPr/>
        </p:nvSpPr>
        <p:spPr>
          <a:xfrm>
            <a:off x="5572935" y="2016258"/>
            <a:ext cx="1622851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6" name="Rounded Rectangle 45"/>
          <p:cNvSpPr/>
          <p:nvPr/>
        </p:nvSpPr>
        <p:spPr>
          <a:xfrm>
            <a:off x="5789736" y="2412051"/>
            <a:ext cx="1222033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 dirty="0"/>
          </a:p>
        </p:txBody>
      </p:sp>
      <p:sp>
        <p:nvSpPr>
          <p:cNvPr id="47" name="Up Arrow 46"/>
          <p:cNvSpPr/>
          <p:nvPr/>
        </p:nvSpPr>
        <p:spPr>
          <a:xfrm>
            <a:off x="6692683" y="1881758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8" name="Lightning Bolt 47"/>
          <p:cNvSpPr/>
          <p:nvPr/>
        </p:nvSpPr>
        <p:spPr>
          <a:xfrm>
            <a:off x="6577924" y="1746607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9" name="Up Arrow 48"/>
          <p:cNvSpPr/>
          <p:nvPr/>
        </p:nvSpPr>
        <p:spPr>
          <a:xfrm flipV="1">
            <a:off x="6874325" y="1881758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0" name="Lightning Bolt 49"/>
          <p:cNvSpPr/>
          <p:nvPr/>
        </p:nvSpPr>
        <p:spPr>
          <a:xfrm>
            <a:off x="6903852" y="1724498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1" name="TextBox 50"/>
          <p:cNvSpPr txBox="1"/>
          <p:nvPr/>
        </p:nvSpPr>
        <p:spPr>
          <a:xfrm>
            <a:off x="5557295" y="2027528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52" name="Rectangle 51"/>
          <p:cNvSpPr/>
          <p:nvPr/>
        </p:nvSpPr>
        <p:spPr>
          <a:xfrm>
            <a:off x="7314676" y="2016258"/>
            <a:ext cx="1459137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3" name="Rounded Rectangle 52"/>
          <p:cNvSpPr/>
          <p:nvPr/>
        </p:nvSpPr>
        <p:spPr>
          <a:xfrm>
            <a:off x="7531476" y="2412051"/>
            <a:ext cx="1098754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 dirty="0"/>
          </a:p>
        </p:txBody>
      </p:sp>
      <p:sp>
        <p:nvSpPr>
          <p:cNvPr id="54" name="Up Arrow 53"/>
          <p:cNvSpPr/>
          <p:nvPr/>
        </p:nvSpPr>
        <p:spPr>
          <a:xfrm>
            <a:off x="8369109" y="1881758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5" name="Lightning Bolt 54"/>
          <p:cNvSpPr/>
          <p:nvPr/>
        </p:nvSpPr>
        <p:spPr>
          <a:xfrm>
            <a:off x="8254351" y="1746607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6" name="Up Arrow 55"/>
          <p:cNvSpPr/>
          <p:nvPr/>
        </p:nvSpPr>
        <p:spPr>
          <a:xfrm flipV="1">
            <a:off x="8550752" y="1881758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7" name="Lightning Bolt 56"/>
          <p:cNvSpPr/>
          <p:nvPr/>
        </p:nvSpPr>
        <p:spPr>
          <a:xfrm>
            <a:off x="8580278" y="1724498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58" name="TextBox 57"/>
          <p:cNvSpPr txBox="1"/>
          <p:nvPr/>
        </p:nvSpPr>
        <p:spPr>
          <a:xfrm>
            <a:off x="7299036" y="2027528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59" name="Rounded Rectangle 58"/>
          <p:cNvSpPr/>
          <p:nvPr/>
        </p:nvSpPr>
        <p:spPr>
          <a:xfrm>
            <a:off x="5736540" y="3976758"/>
            <a:ext cx="1378132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Loyalty</a:t>
            </a:r>
          </a:p>
          <a:p>
            <a:pPr algn="ctr"/>
            <a:endParaRPr lang="en-US" sz="1200" dirty="0"/>
          </a:p>
        </p:txBody>
      </p:sp>
      <p:sp>
        <p:nvSpPr>
          <p:cNvPr id="60" name="Rounded Rectangle 59"/>
          <p:cNvSpPr/>
          <p:nvPr/>
        </p:nvSpPr>
        <p:spPr>
          <a:xfrm>
            <a:off x="7548228" y="4001629"/>
            <a:ext cx="1378132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Billing, Invoicing &amp; Collection</a:t>
            </a:r>
          </a:p>
          <a:p>
            <a:pPr algn="ctr"/>
            <a:endParaRPr lang="en-US" sz="1200" dirty="0"/>
          </a:p>
        </p:txBody>
      </p:sp>
      <p:sp>
        <p:nvSpPr>
          <p:cNvPr id="65" name="Rectangular Callout 64"/>
          <p:cNvSpPr/>
          <p:nvPr/>
        </p:nvSpPr>
        <p:spPr>
          <a:xfrm>
            <a:off x="2654607" y="2258393"/>
            <a:ext cx="911876" cy="477345"/>
          </a:xfrm>
          <a:prstGeom prst="wedgeRectCallout">
            <a:avLst>
              <a:gd name="adj1" fmla="val 36386"/>
              <a:gd name="adj2" fmla="val -9760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6" name="TextBox 65"/>
          <p:cNvSpPr txBox="1"/>
          <p:nvPr/>
        </p:nvSpPr>
        <p:spPr>
          <a:xfrm>
            <a:off x="2654607" y="2286340"/>
            <a:ext cx="98351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ViewProduct</a:t>
            </a:r>
            <a:endParaRPr lang="en-US" sz="1050" dirty="0"/>
          </a:p>
          <a:p>
            <a:r>
              <a:rPr lang="en-US" sz="1050" dirty="0" err="1"/>
              <a:t>InspectInvoice</a:t>
            </a:r>
            <a:endParaRPr lang="nl-NL" sz="1050" dirty="0"/>
          </a:p>
        </p:txBody>
      </p:sp>
      <p:pic>
        <p:nvPicPr>
          <p:cNvPr id="63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139" y="4561374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85224" y="4501747"/>
            <a:ext cx="375296" cy="305306"/>
          </a:xfrm>
          <a:prstGeom prst="rect">
            <a:avLst/>
          </a:prstGeom>
        </p:spPr>
      </p:pic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9951" y="4538335"/>
            <a:ext cx="450948" cy="300632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0567" y="2936787"/>
            <a:ext cx="375296" cy="305306"/>
          </a:xfrm>
          <a:prstGeom prst="rect">
            <a:avLst/>
          </a:prstGeom>
        </p:spPr>
      </p:pic>
      <p:pic>
        <p:nvPicPr>
          <p:cNvPr id="71" name="Picture 7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321" y="4543312"/>
            <a:ext cx="450948" cy="300632"/>
          </a:xfrm>
          <a:prstGeom prst="rect">
            <a:avLst/>
          </a:prstGeom>
        </p:spPr>
      </p:pic>
      <p:pic>
        <p:nvPicPr>
          <p:cNvPr id="72" name="Picture 7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4343" y="2927216"/>
            <a:ext cx="375296" cy="305306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3913173" y="2016258"/>
            <a:ext cx="1517350" cy="12371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9" name="Up Arrow 38"/>
          <p:cNvSpPr/>
          <p:nvPr/>
        </p:nvSpPr>
        <p:spPr>
          <a:xfrm>
            <a:off x="5032922" y="1881758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Lightning Bolt 39"/>
          <p:cNvSpPr/>
          <p:nvPr/>
        </p:nvSpPr>
        <p:spPr>
          <a:xfrm>
            <a:off x="4918163" y="1746607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Up Arrow 40"/>
          <p:cNvSpPr/>
          <p:nvPr/>
        </p:nvSpPr>
        <p:spPr>
          <a:xfrm flipV="1">
            <a:off x="5214564" y="1881758"/>
            <a:ext cx="157746" cy="26078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Lightning Bolt 41"/>
          <p:cNvSpPr/>
          <p:nvPr/>
        </p:nvSpPr>
        <p:spPr>
          <a:xfrm>
            <a:off x="5244091" y="1724498"/>
            <a:ext cx="207299" cy="363071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TextBox 42"/>
          <p:cNvSpPr txBox="1"/>
          <p:nvPr/>
        </p:nvSpPr>
        <p:spPr>
          <a:xfrm>
            <a:off x="3897534" y="2027528"/>
            <a:ext cx="6783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IFRAME</a:t>
            </a:r>
            <a:endParaRPr lang="nl-NL" sz="1013" dirty="0"/>
          </a:p>
        </p:txBody>
      </p:sp>
      <p:sp>
        <p:nvSpPr>
          <p:cNvPr id="5" name="Rounded Rectangle 4"/>
          <p:cNvSpPr/>
          <p:nvPr/>
        </p:nvSpPr>
        <p:spPr>
          <a:xfrm>
            <a:off x="4023997" y="2386959"/>
            <a:ext cx="1465367" cy="232656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8" name="Rounded Rectangle 37"/>
          <p:cNvSpPr/>
          <p:nvPr/>
        </p:nvSpPr>
        <p:spPr>
          <a:xfrm>
            <a:off x="4129975" y="2412051"/>
            <a:ext cx="1142589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13" dirty="0"/>
          </a:p>
        </p:txBody>
      </p:sp>
      <p:sp>
        <p:nvSpPr>
          <p:cNvPr id="44" name="Rounded Rectangle 43"/>
          <p:cNvSpPr/>
          <p:nvPr/>
        </p:nvSpPr>
        <p:spPr>
          <a:xfrm>
            <a:off x="4073258" y="3949006"/>
            <a:ext cx="1378132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Products</a:t>
            </a:r>
          </a:p>
          <a:p>
            <a:pPr algn="ctr"/>
            <a:endParaRPr lang="en-US" sz="1200" dirty="0"/>
          </a:p>
        </p:txBody>
      </p:sp>
      <p:sp>
        <p:nvSpPr>
          <p:cNvPr id="61" name="Rectangular Callout 60"/>
          <p:cNvSpPr/>
          <p:nvPr/>
        </p:nvSpPr>
        <p:spPr>
          <a:xfrm>
            <a:off x="4482454" y="2225987"/>
            <a:ext cx="740937" cy="263136"/>
          </a:xfrm>
          <a:prstGeom prst="wedgeRectCallout">
            <a:avLst>
              <a:gd name="adj1" fmla="val 36386"/>
              <a:gd name="adj2" fmla="val -97609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62" name="TextBox 61"/>
          <p:cNvSpPr txBox="1"/>
          <p:nvPr/>
        </p:nvSpPr>
        <p:spPr>
          <a:xfrm>
            <a:off x="4438478" y="2253935"/>
            <a:ext cx="85655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AddToBasket</a:t>
            </a:r>
            <a:endParaRPr lang="nl-NL" sz="1050" dirty="0"/>
          </a:p>
        </p:txBody>
      </p:sp>
      <p:pic>
        <p:nvPicPr>
          <p:cNvPr id="70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812" y="4550210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55363" y="2898232"/>
            <a:ext cx="375296" cy="305306"/>
          </a:xfrm>
          <a:prstGeom prst="rect">
            <a:avLst/>
          </a:prstGeom>
        </p:spPr>
      </p:pic>
      <p:pic>
        <p:nvPicPr>
          <p:cNvPr id="73" name="Picture 2" descr="Image result for oracle container cloud service">
            <a:extLst>
              <a:ext uri="{FF2B5EF4-FFF2-40B4-BE49-F238E27FC236}">
                <a16:creationId xmlns:a16="http://schemas.microsoft.com/office/drawing/2014/main" id="{FF0D38B8-C12D-FE42-8E06-47443393BD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0622" y="2918893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72871B-A626-4EAA-AC7D-D2DEBC15F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D80C50-B14B-4846-BD1A-B6212B1F0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427105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800" dirty="0"/>
              <a:t>Requirements on workflow</a:t>
            </a:r>
            <a:endParaRPr lang="nl-NL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7"/>
            <a:ext cx="6297749" cy="328366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Management information on running instances and their state</a:t>
            </a:r>
          </a:p>
          <a:p>
            <a:r>
              <a:rPr lang="en-US" dirty="0"/>
              <a:t>Recover or fully rollback functionally failed process instances</a:t>
            </a:r>
          </a:p>
          <a:p>
            <a:r>
              <a:rPr lang="en-US" dirty="0"/>
              <a:t>No stuck process instances: an instance that is no longer being processed </a:t>
            </a:r>
          </a:p>
          <a:p>
            <a:pPr lvl="1"/>
            <a:r>
              <a:rPr lang="en-US" dirty="0"/>
              <a:t>either because of a failed or a lacking actor</a:t>
            </a:r>
          </a:p>
          <a:p>
            <a:r>
              <a:rPr lang="en-US" dirty="0"/>
              <a:t>No race conditions – multiple action working on the same instance should not interfere when updating state</a:t>
            </a:r>
          </a:p>
          <a:p>
            <a:r>
              <a:rPr lang="en-US" dirty="0"/>
              <a:t>New workflow definitions can be created without impacting running instances or changing existing </a:t>
            </a:r>
            <a:r>
              <a:rPr lang="en-US" dirty="0" err="1"/>
              <a:t>microservices</a:t>
            </a:r>
            <a:endParaRPr lang="en-US" dirty="0"/>
          </a:p>
          <a:p>
            <a:r>
              <a:rPr lang="en-US" dirty="0"/>
              <a:t>New or updated actors – a </a:t>
            </a:r>
            <a:r>
              <a:rPr lang="en-US" dirty="0" err="1"/>
              <a:t>microservice</a:t>
            </a:r>
            <a:r>
              <a:rPr lang="en-US" dirty="0"/>
              <a:t> that can execute a step in a workflow – can be introduced without impacting other components</a:t>
            </a:r>
          </a:p>
          <a:p>
            <a:r>
              <a:rPr lang="en-US" dirty="0"/>
              <a:t>In general: ideally, the workflow and its constituent actors are decoupled – communication is not synchronous nor direct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01722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Microservice Workflow </a:t>
            </a:r>
            <a:r>
              <a:rPr lang="nl-NL" sz="1800" dirty="0" err="1"/>
              <a:t>execution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1257" y="1372977"/>
            <a:ext cx="7137727" cy="3492821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Multi step </a:t>
            </a:r>
            <a:r>
              <a:rPr lang="nl-NL" dirty="0" err="1"/>
              <a:t>process</a:t>
            </a:r>
            <a:endParaRPr lang="nl-NL" dirty="0"/>
          </a:p>
          <a:p>
            <a:pPr lvl="1"/>
            <a:r>
              <a:rPr lang="en-US" dirty="0"/>
              <a:t>Long running, with state, happy &amp; non-happy</a:t>
            </a:r>
          </a:p>
          <a:p>
            <a:pPr lvl="1"/>
            <a:r>
              <a:rPr lang="en-US" dirty="0"/>
              <a:t>Changes in workflow definition &amp; state structure</a:t>
            </a:r>
            <a:endParaRPr lang="nl-NL" dirty="0"/>
          </a:p>
          <a:p>
            <a:r>
              <a:rPr lang="nl-NL" dirty="0" err="1"/>
              <a:t>Each</a:t>
            </a:r>
            <a:r>
              <a:rPr lang="nl-NL" dirty="0"/>
              <a:t> step (</a:t>
            </a:r>
            <a:r>
              <a:rPr lang="nl-NL" dirty="0" err="1"/>
              <a:t>potentially</a:t>
            </a:r>
            <a:r>
              <a:rPr lang="nl-NL" dirty="0"/>
              <a:t>) in different microservice</a:t>
            </a:r>
          </a:p>
          <a:p>
            <a:r>
              <a:rPr lang="en-US" dirty="0" err="1"/>
              <a:t>Microservices</a:t>
            </a:r>
            <a:r>
              <a:rPr lang="en-US" dirty="0"/>
              <a:t> are unaware of each other</a:t>
            </a:r>
            <a:endParaRPr lang="nl-NL" dirty="0"/>
          </a:p>
          <a:p>
            <a:r>
              <a:rPr lang="nl-NL" dirty="0"/>
              <a:t>Multiple approaches</a:t>
            </a:r>
          </a:p>
          <a:p>
            <a:pPr lvl="1"/>
            <a:r>
              <a:rPr lang="nl-NL" dirty="0" err="1"/>
              <a:t>Orchestrator</a:t>
            </a:r>
            <a:r>
              <a:rPr lang="nl-NL" dirty="0"/>
              <a:t> – running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invoking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microservices </a:t>
            </a:r>
            <a:r>
              <a:rPr lang="nl-NL" dirty="0" err="1"/>
              <a:t>subsequently</a:t>
            </a:r>
            <a:r>
              <a:rPr lang="nl-NL" dirty="0"/>
              <a:t>, </a:t>
            </a:r>
            <a:r>
              <a:rPr lang="nl-NL" dirty="0" err="1"/>
              <a:t>responding</a:t>
            </a:r>
            <a:r>
              <a:rPr lang="nl-NL" dirty="0"/>
              <a:t> </a:t>
            </a:r>
            <a:r>
              <a:rPr lang="nl-NL" dirty="0" err="1"/>
              <a:t>either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synch</a:t>
            </a:r>
            <a:r>
              <a:rPr lang="nl-NL" dirty="0"/>
              <a:t> response, </a:t>
            </a:r>
            <a:r>
              <a:rPr lang="nl-NL" dirty="0" err="1"/>
              <a:t>asynch</a:t>
            </a:r>
            <a:r>
              <a:rPr lang="nl-NL" dirty="0"/>
              <a:t> </a:t>
            </a:r>
            <a:r>
              <a:rPr lang="nl-NL" dirty="0" err="1"/>
              <a:t>callback</a:t>
            </a:r>
            <a:r>
              <a:rPr lang="nl-NL" dirty="0"/>
              <a:t> or event</a:t>
            </a:r>
          </a:p>
          <a:p>
            <a:pPr lvl="1"/>
            <a:r>
              <a:rPr lang="nl-NL" dirty="0" err="1"/>
              <a:t>Choreography</a:t>
            </a:r>
            <a:r>
              <a:rPr lang="nl-NL" dirty="0"/>
              <a:t> – </a:t>
            </a:r>
            <a:r>
              <a:rPr lang="nl-NL" dirty="0" err="1"/>
              <a:t>allow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microservices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react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relevant events</a:t>
            </a:r>
          </a:p>
          <a:p>
            <a:pPr lvl="2"/>
            <a:r>
              <a:rPr lang="nl-NL" dirty="0"/>
              <a:t>Act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is </a:t>
            </a:r>
            <a:r>
              <a:rPr lang="nl-NL" dirty="0" err="1"/>
              <a:t>your</a:t>
            </a:r>
            <a:r>
              <a:rPr lang="nl-NL" dirty="0"/>
              <a:t> turn (as </a:t>
            </a:r>
            <a:r>
              <a:rPr lang="nl-NL" dirty="0" err="1"/>
              <a:t>determined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routing slip?)</a:t>
            </a:r>
          </a:p>
          <a:p>
            <a:pPr lvl="2"/>
            <a:r>
              <a:rPr lang="nl-NL" dirty="0"/>
              <a:t>Share state </a:t>
            </a:r>
            <a:r>
              <a:rPr lang="nl-NL" dirty="0" err="1"/>
              <a:t>through</a:t>
            </a:r>
            <a:r>
              <a:rPr lang="nl-NL" dirty="0"/>
              <a:t> cache </a:t>
            </a:r>
            <a:r>
              <a:rPr lang="nl-NL" dirty="0" err="1"/>
              <a:t>with</a:t>
            </a:r>
            <a:r>
              <a:rPr lang="nl-NL" dirty="0"/>
              <a:t> claim check in routing slip</a:t>
            </a:r>
          </a:p>
          <a:p>
            <a:pPr lvl="2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, </a:t>
            </a:r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updated</a:t>
            </a:r>
            <a:r>
              <a:rPr lang="nl-NL" dirty="0"/>
              <a:t> routing slip</a:t>
            </a:r>
          </a:p>
          <a:p>
            <a:pPr lvl="2"/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</a:t>
            </a:r>
            <a:r>
              <a:rPr lang="nl-NL" dirty="0" err="1"/>
              <a:t>compensation</a:t>
            </a:r>
            <a:r>
              <a:rPr lang="nl-NL" dirty="0"/>
              <a:t> </a:t>
            </a:r>
            <a:r>
              <a:rPr lang="nl-NL" dirty="0" err="1"/>
              <a:t>handler</a:t>
            </a:r>
            <a:endParaRPr lang="en-US" dirty="0"/>
          </a:p>
        </p:txBody>
      </p:sp>
      <p:pic>
        <p:nvPicPr>
          <p:cNvPr id="1026" name="Picture 2" descr="http://www.dreweaster.com/images/service_choreography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50" y="762204"/>
            <a:ext cx="2353654" cy="1415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56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 Microservices Workflow</a:t>
            </a:r>
            <a:endParaRPr lang="nl-NL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7278FF-769B-A14E-8AE7-0F50DCB9719B}"/>
              </a:ext>
            </a:extLst>
          </p:cNvPr>
          <p:cNvGrpSpPr/>
          <p:nvPr/>
        </p:nvGrpSpPr>
        <p:grpSpPr>
          <a:xfrm>
            <a:off x="434440" y="1268016"/>
            <a:ext cx="8266192" cy="2782254"/>
            <a:chOff x="838200" y="1690688"/>
            <a:chExt cx="11021589" cy="370967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C1A8950-875D-AF45-AC0F-49E2B6372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651" y="2494092"/>
              <a:ext cx="5166095" cy="290626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E3DD41C-F0BE-0D4B-AA3B-280379F61D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2494092"/>
              <a:ext cx="5166095" cy="290592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ABEAAF-F59D-7E40-80A0-B73CD1F5090C}"/>
                </a:ext>
              </a:extLst>
            </p:cNvPr>
            <p:cNvSpPr/>
            <p:nvPr/>
          </p:nvSpPr>
          <p:spPr>
            <a:xfrm>
              <a:off x="1593731" y="1690688"/>
              <a:ext cx="10266058" cy="61555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400" dirty="0"/>
                <a:t>Choreography vs Orchestration – Which one is which? </a:t>
              </a:r>
              <a:endParaRPr lang="en-GB" sz="2400" dirty="0"/>
            </a:p>
          </p:txBody>
        </p:sp>
      </p:grp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51F630-DDE0-46C8-9E3F-9C6DDD66B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390A22-C3A0-4246-BC7B-627F231F6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093-3323-4D05-B992-2A66033E6179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066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angle 87">
            <a:extLst>
              <a:ext uri="{FF2B5EF4-FFF2-40B4-BE49-F238E27FC236}">
                <a16:creationId xmlns:a16="http://schemas.microsoft.com/office/drawing/2014/main" id="{F77DAD52-0B69-3E48-9E5E-824971DB66A7}"/>
              </a:ext>
            </a:extLst>
          </p:cNvPr>
          <p:cNvSpPr/>
          <p:nvPr/>
        </p:nvSpPr>
        <p:spPr>
          <a:xfrm>
            <a:off x="4825885" y="4006664"/>
            <a:ext cx="4152089" cy="10584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13" dirty="0">
                <a:solidFill>
                  <a:schemeClr val="accent4">
                    <a:lumMod val="50000"/>
                  </a:schemeClr>
                </a:solidFill>
              </a:rPr>
              <a:t>Event Hub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893E65BD-EA74-7E4C-938B-D8463FFFA901}"/>
              </a:ext>
            </a:extLst>
          </p:cNvPr>
          <p:cNvSpPr/>
          <p:nvPr/>
        </p:nvSpPr>
        <p:spPr>
          <a:xfrm>
            <a:off x="4825885" y="2111295"/>
            <a:ext cx="4152089" cy="18173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13" dirty="0">
                <a:solidFill>
                  <a:schemeClr val="accent6">
                    <a:lumMod val="50000"/>
                  </a:schemeClr>
                </a:solidFill>
              </a:rPr>
              <a:t>µ</a:t>
            </a:r>
            <a:r>
              <a:rPr lang="en-GB" sz="1013" dirty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E9CAD9-540E-5B4B-A344-D99D467F90E0}"/>
              </a:ext>
            </a:extLst>
          </p:cNvPr>
          <p:cNvSpPr/>
          <p:nvPr/>
        </p:nvSpPr>
        <p:spPr>
          <a:xfrm>
            <a:off x="165877" y="3992820"/>
            <a:ext cx="4152089" cy="1072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13" dirty="0">
                <a:solidFill>
                  <a:schemeClr val="accent6">
                    <a:lumMod val="50000"/>
                  </a:schemeClr>
                </a:solidFill>
              </a:rPr>
              <a:t>Service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0A9A530-61EA-344A-AF96-B5E495BA7A00}"/>
              </a:ext>
            </a:extLst>
          </p:cNvPr>
          <p:cNvSpPr/>
          <p:nvPr/>
        </p:nvSpPr>
        <p:spPr>
          <a:xfrm>
            <a:off x="165877" y="2111295"/>
            <a:ext cx="4152089" cy="18173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t"/>
          <a:lstStyle/>
          <a:p>
            <a:pPr algn="ctr"/>
            <a:r>
              <a:rPr lang="en-GB" sz="1013" dirty="0">
                <a:solidFill>
                  <a:schemeClr val="accent1">
                    <a:lumMod val="50000"/>
                  </a:schemeClr>
                </a:solidFill>
              </a:rPr>
              <a:t>Process Engine</a:t>
            </a:r>
          </a:p>
          <a:p>
            <a:pPr algn="ctr"/>
            <a:endParaRPr lang="en-GB" sz="1013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5658464-B27A-E94E-BF77-137AE8FF4F70}"/>
              </a:ext>
            </a:extLst>
          </p:cNvPr>
          <p:cNvSpPr/>
          <p:nvPr/>
        </p:nvSpPr>
        <p:spPr>
          <a:xfrm>
            <a:off x="437990" y="2299595"/>
            <a:ext cx="3669774" cy="15064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sz="1200" dirty="0">
                <a:solidFill>
                  <a:schemeClr val="accent1">
                    <a:lumMod val="50000"/>
                  </a:schemeClr>
                </a:solidFill>
              </a:rPr>
              <a:t>Orchestrated Process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72E9633-DC55-ED43-96BA-A8C1A97296A9}"/>
              </a:ext>
            </a:extLst>
          </p:cNvPr>
          <p:cNvSpPr/>
          <p:nvPr/>
        </p:nvSpPr>
        <p:spPr>
          <a:xfrm>
            <a:off x="3172742" y="2752989"/>
            <a:ext cx="750216" cy="317305"/>
          </a:xfrm>
          <a:prstGeom prst="roundRect">
            <a:avLst/>
          </a:prstGeom>
          <a:ln>
            <a:noFill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GB" sz="1050" dirty="0">
                <a:solidFill>
                  <a:srgbClr val="C00000"/>
                </a:solidFill>
              </a:rPr>
              <a:t>Reject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96397995-9DF1-4A4F-AC96-783F73E81D99}"/>
              </a:ext>
            </a:extLst>
          </p:cNvPr>
          <p:cNvSpPr/>
          <p:nvPr/>
        </p:nvSpPr>
        <p:spPr>
          <a:xfrm>
            <a:off x="2359733" y="2591291"/>
            <a:ext cx="640700" cy="640700"/>
          </a:xfrm>
          <a:prstGeom prst="diamond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GB" sz="105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E7BDB5-8BFA-D74F-808C-97B3CECC821B}"/>
              </a:ext>
            </a:extLst>
          </p:cNvPr>
          <p:cNvSpPr txBox="1"/>
          <p:nvPr/>
        </p:nvSpPr>
        <p:spPr>
          <a:xfrm>
            <a:off x="2447681" y="2808461"/>
            <a:ext cx="59022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accent5">
                    <a:lumMod val="50000"/>
                  </a:schemeClr>
                </a:solidFill>
              </a:rPr>
              <a:t>Good?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056BBCC-3D0A-B044-BB67-FAE5A42F179F}"/>
              </a:ext>
            </a:extLst>
          </p:cNvPr>
          <p:cNvSpPr/>
          <p:nvPr/>
        </p:nvSpPr>
        <p:spPr>
          <a:xfrm>
            <a:off x="1503017" y="2752989"/>
            <a:ext cx="750216" cy="317305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>
                <a:solidFill>
                  <a:schemeClr val="accent5">
                    <a:lumMod val="50000"/>
                  </a:schemeClr>
                </a:solidFill>
              </a:rPr>
              <a:t>Check Credit Score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E7E817B-E096-4F41-8FA0-C3E804EF785E}"/>
              </a:ext>
            </a:extLst>
          </p:cNvPr>
          <p:cNvCxnSpPr>
            <a:cxnSpLocks/>
          </p:cNvCxnSpPr>
          <p:nvPr/>
        </p:nvCxnSpPr>
        <p:spPr>
          <a:xfrm>
            <a:off x="2253233" y="2911640"/>
            <a:ext cx="1065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7F4C944-A48B-ED40-B739-792C86BC7737}"/>
              </a:ext>
            </a:extLst>
          </p:cNvPr>
          <p:cNvCxnSpPr>
            <a:cxnSpLocks/>
          </p:cNvCxnSpPr>
          <p:nvPr/>
        </p:nvCxnSpPr>
        <p:spPr>
          <a:xfrm>
            <a:off x="3000433" y="2911640"/>
            <a:ext cx="1723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0E8813D-5A65-EC4A-BAA6-19836FE2A3C1}"/>
              </a:ext>
            </a:extLst>
          </p:cNvPr>
          <p:cNvSpPr txBox="1"/>
          <p:nvPr/>
        </p:nvSpPr>
        <p:spPr>
          <a:xfrm>
            <a:off x="2940465" y="2744300"/>
            <a:ext cx="367408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25" dirty="0">
                <a:solidFill>
                  <a:schemeClr val="accent1">
                    <a:lumMod val="50000"/>
                  </a:schemeClr>
                </a:solidFill>
              </a:rPr>
              <a:t>Yes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4C7D9BE-F9C6-394C-B714-1DB69B9CD04A}"/>
              </a:ext>
            </a:extLst>
          </p:cNvPr>
          <p:cNvSpPr/>
          <p:nvPr/>
        </p:nvSpPr>
        <p:spPr>
          <a:xfrm>
            <a:off x="602078" y="2752989"/>
            <a:ext cx="750216" cy="317305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accent5">
                    <a:lumMod val="50000"/>
                  </a:schemeClr>
                </a:solidFill>
              </a:rPr>
              <a:t>Receive Details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107E2F-E565-064B-8018-B4AB9F41C690}"/>
              </a:ext>
            </a:extLst>
          </p:cNvPr>
          <p:cNvCxnSpPr>
            <a:cxnSpLocks/>
          </p:cNvCxnSpPr>
          <p:nvPr/>
        </p:nvCxnSpPr>
        <p:spPr>
          <a:xfrm>
            <a:off x="1352295" y="2911641"/>
            <a:ext cx="1507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CA902C3-17FB-1D4D-946E-585F696A5ED1}"/>
              </a:ext>
            </a:extLst>
          </p:cNvPr>
          <p:cNvSpPr/>
          <p:nvPr/>
        </p:nvSpPr>
        <p:spPr>
          <a:xfrm>
            <a:off x="3176706" y="3276755"/>
            <a:ext cx="750216" cy="317305"/>
          </a:xfrm>
          <a:prstGeom prst="roundRect">
            <a:avLst/>
          </a:prstGeom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50" dirty="0">
                <a:solidFill>
                  <a:schemeClr val="accent5">
                    <a:lumMod val="50000"/>
                  </a:schemeClr>
                </a:solidFill>
              </a:rPr>
              <a:t>Process</a:t>
            </a:r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11185D82-137A-0441-8E55-731160714F50}"/>
              </a:ext>
            </a:extLst>
          </p:cNvPr>
          <p:cNvCxnSpPr>
            <a:cxnSpLocks/>
            <a:stCxn id="17" idx="2"/>
            <a:endCxn id="26" idx="1"/>
          </p:cNvCxnSpPr>
          <p:nvPr/>
        </p:nvCxnSpPr>
        <p:spPr>
          <a:xfrm rot="16200000" flipH="1">
            <a:off x="2826687" y="3085387"/>
            <a:ext cx="203417" cy="49662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1B05E4-7F8F-AF4E-913B-3F5C8F86AEED}"/>
              </a:ext>
            </a:extLst>
          </p:cNvPr>
          <p:cNvSpPr txBox="1"/>
          <p:nvPr/>
        </p:nvSpPr>
        <p:spPr>
          <a:xfrm>
            <a:off x="2946996" y="3250488"/>
            <a:ext cx="320922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25" dirty="0">
                <a:solidFill>
                  <a:schemeClr val="accent1">
                    <a:lumMod val="50000"/>
                  </a:schemeClr>
                </a:solidFill>
              </a:rPr>
              <a:t>No</a:t>
            </a:r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4B3E2CF4-F17F-014E-984A-01689A6F250E}"/>
              </a:ext>
            </a:extLst>
          </p:cNvPr>
          <p:cNvSpPr/>
          <p:nvPr/>
        </p:nvSpPr>
        <p:spPr>
          <a:xfrm rot="5400000">
            <a:off x="1563564" y="4249216"/>
            <a:ext cx="629121" cy="648422"/>
          </a:xfrm>
          <a:prstGeom prst="hexagon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GB" sz="975" dirty="0">
                <a:solidFill>
                  <a:schemeClr val="accent6">
                    <a:lumMod val="50000"/>
                  </a:schemeClr>
                </a:solidFill>
              </a:rPr>
              <a:t>Credit Check</a:t>
            </a:r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2FCB609C-61F1-6340-A269-6FD34FABC6D9}"/>
              </a:ext>
            </a:extLst>
          </p:cNvPr>
          <p:cNvSpPr/>
          <p:nvPr/>
        </p:nvSpPr>
        <p:spPr>
          <a:xfrm rot="5400000">
            <a:off x="3284187" y="4249216"/>
            <a:ext cx="629121" cy="648422"/>
          </a:xfrm>
          <a:prstGeom prst="hexagon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Process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Credit</a:t>
            </a:r>
          </a:p>
        </p:txBody>
      </p:sp>
      <p:cxnSp>
        <p:nvCxnSpPr>
          <p:cNvPr id="39" name="Curved Connector 38">
            <a:extLst>
              <a:ext uri="{FF2B5EF4-FFF2-40B4-BE49-F238E27FC236}">
                <a16:creationId xmlns:a16="http://schemas.microsoft.com/office/drawing/2014/main" id="{465003FE-2E43-924F-B4FA-E44EC0F6DA92}"/>
              </a:ext>
            </a:extLst>
          </p:cNvPr>
          <p:cNvCxnSpPr>
            <a:cxnSpLocks/>
            <a:stCxn id="19" idx="2"/>
            <a:endCxn id="35" idx="3"/>
          </p:cNvCxnSpPr>
          <p:nvPr/>
        </p:nvCxnSpPr>
        <p:spPr>
          <a:xfrm rot="5400000">
            <a:off x="1283838" y="3664580"/>
            <a:ext cx="1188574" cy="952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urved Connector 42">
            <a:extLst>
              <a:ext uri="{FF2B5EF4-FFF2-40B4-BE49-F238E27FC236}">
                <a16:creationId xmlns:a16="http://schemas.microsoft.com/office/drawing/2014/main" id="{7A854BB4-A685-FB43-B4F0-647984728ED2}"/>
              </a:ext>
            </a:extLst>
          </p:cNvPr>
          <p:cNvCxnSpPr>
            <a:cxnSpLocks/>
            <a:stCxn id="26" idx="2"/>
            <a:endCxn id="36" idx="3"/>
          </p:cNvCxnSpPr>
          <p:nvPr/>
        </p:nvCxnSpPr>
        <p:spPr>
          <a:xfrm rot="16200000" flipH="1">
            <a:off x="3242877" y="3902996"/>
            <a:ext cx="664808" cy="46934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A8A4CE2D-D931-B149-91F8-415235C8342A}"/>
              </a:ext>
            </a:extLst>
          </p:cNvPr>
          <p:cNvSpPr/>
          <p:nvPr/>
        </p:nvSpPr>
        <p:spPr>
          <a:xfrm>
            <a:off x="164275" y="1608817"/>
            <a:ext cx="4153691" cy="4312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13" dirty="0">
                <a:solidFill>
                  <a:srgbClr val="C00000"/>
                </a:solidFill>
              </a:rPr>
              <a:t>API Gateway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766EC33B-A787-954F-A690-2D25997538EE}"/>
              </a:ext>
            </a:extLst>
          </p:cNvPr>
          <p:cNvSpPr/>
          <p:nvPr/>
        </p:nvSpPr>
        <p:spPr>
          <a:xfrm>
            <a:off x="1460406" y="648970"/>
            <a:ext cx="1814131" cy="3530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13" dirty="0"/>
              <a:t>Store Web App</a:t>
            </a:r>
          </a:p>
        </p:txBody>
      </p:sp>
      <p:cxnSp>
        <p:nvCxnSpPr>
          <p:cNvPr id="52" name="Curved Connector 51">
            <a:extLst>
              <a:ext uri="{FF2B5EF4-FFF2-40B4-BE49-F238E27FC236}">
                <a16:creationId xmlns:a16="http://schemas.microsoft.com/office/drawing/2014/main" id="{7AE879DE-3A92-DC47-B34E-351867BD9FFB}"/>
              </a:ext>
            </a:extLst>
          </p:cNvPr>
          <p:cNvCxnSpPr>
            <a:cxnSpLocks/>
            <a:endCxn id="24" idx="0"/>
          </p:cNvCxnSpPr>
          <p:nvPr/>
        </p:nvCxnSpPr>
        <p:spPr>
          <a:xfrm rot="5400000">
            <a:off x="549769" y="1429394"/>
            <a:ext cx="1751012" cy="896177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urved Connector 54">
            <a:extLst>
              <a:ext uri="{FF2B5EF4-FFF2-40B4-BE49-F238E27FC236}">
                <a16:creationId xmlns:a16="http://schemas.microsoft.com/office/drawing/2014/main" id="{38EFA5AC-531C-ED4E-89C4-4D73079B98CB}"/>
              </a:ext>
            </a:extLst>
          </p:cNvPr>
          <p:cNvCxnSpPr>
            <a:cxnSpLocks/>
            <a:stCxn id="16" idx="0"/>
          </p:cNvCxnSpPr>
          <p:nvPr/>
        </p:nvCxnSpPr>
        <p:spPr>
          <a:xfrm rot="16200000" flipV="1">
            <a:off x="2389234" y="1594373"/>
            <a:ext cx="1769816" cy="547416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28DFE82B-CD13-8147-8D68-DDB61FEDC7F0}"/>
              </a:ext>
            </a:extLst>
          </p:cNvPr>
          <p:cNvSpPr txBox="1"/>
          <p:nvPr/>
        </p:nvSpPr>
        <p:spPr>
          <a:xfrm>
            <a:off x="1341628" y="1149717"/>
            <a:ext cx="750526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8" dirty="0"/>
              <a:t>HTTP/JSON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E919B657-7E1C-E240-87B8-C2234F640AF3}"/>
              </a:ext>
            </a:extLst>
          </p:cNvPr>
          <p:cNvSpPr txBox="1"/>
          <p:nvPr/>
        </p:nvSpPr>
        <p:spPr>
          <a:xfrm>
            <a:off x="3476026" y="560306"/>
            <a:ext cx="841940" cy="57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HTTP/JSON 200</a:t>
            </a:r>
          </a:p>
          <a:p>
            <a:r>
              <a:rPr lang="en-GB" sz="788" dirty="0"/>
              <a:t>{‘outcome’ = ‘processing’}</a:t>
            </a:r>
          </a:p>
        </p:txBody>
      </p:sp>
      <p:cxnSp>
        <p:nvCxnSpPr>
          <p:cNvPr id="60" name="Curved Connector 59">
            <a:extLst>
              <a:ext uri="{FF2B5EF4-FFF2-40B4-BE49-F238E27FC236}">
                <a16:creationId xmlns:a16="http://schemas.microsoft.com/office/drawing/2014/main" id="{E27103D0-B7F7-4A4E-8E3A-16111EE0942B}"/>
              </a:ext>
            </a:extLst>
          </p:cNvPr>
          <p:cNvCxnSpPr>
            <a:cxnSpLocks/>
            <a:stCxn id="26" idx="3"/>
            <a:endCxn id="51" idx="3"/>
          </p:cNvCxnSpPr>
          <p:nvPr/>
        </p:nvCxnSpPr>
        <p:spPr>
          <a:xfrm flipH="1" flipV="1">
            <a:off x="3274537" y="825475"/>
            <a:ext cx="652385" cy="2609933"/>
          </a:xfrm>
          <a:prstGeom prst="curvedConnector3">
            <a:avLst>
              <a:gd name="adj1" fmla="val -32287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E5F1D208-6490-C642-8A88-A84BC9D0A891}"/>
              </a:ext>
            </a:extLst>
          </p:cNvPr>
          <p:cNvSpPr txBox="1"/>
          <p:nvPr/>
        </p:nvSpPr>
        <p:spPr>
          <a:xfrm>
            <a:off x="2228127" y="1066140"/>
            <a:ext cx="804452" cy="57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HTTP/JSON 200</a:t>
            </a:r>
          </a:p>
          <a:p>
            <a:r>
              <a:rPr lang="en-GB" sz="788" dirty="0"/>
              <a:t>{‘outcome’ = ‘rejected’}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C216B246-2214-1446-A7A5-30B011517535}"/>
              </a:ext>
            </a:extLst>
          </p:cNvPr>
          <p:cNvSpPr/>
          <p:nvPr/>
        </p:nvSpPr>
        <p:spPr>
          <a:xfrm>
            <a:off x="1460406" y="-72386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Orchestration</a:t>
            </a:r>
            <a:endParaRPr lang="en-GB" sz="2400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3F9F0F97-F7BC-C74E-B882-843564EC9458}"/>
              </a:ext>
            </a:extLst>
          </p:cNvPr>
          <p:cNvSpPr/>
          <p:nvPr/>
        </p:nvSpPr>
        <p:spPr>
          <a:xfrm>
            <a:off x="5955421" y="-49091"/>
            <a:ext cx="21387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Choreography</a:t>
            </a:r>
            <a:endParaRPr lang="en-GB" sz="2400" dirty="0"/>
          </a:p>
        </p:txBody>
      </p: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0948D018-5EB6-A349-965C-A3105AEBD30B}"/>
              </a:ext>
            </a:extLst>
          </p:cNvPr>
          <p:cNvCxnSpPr>
            <a:cxnSpLocks/>
            <a:stCxn id="71" idx="0"/>
            <a:endCxn id="78" idx="2"/>
          </p:cNvCxnSpPr>
          <p:nvPr/>
        </p:nvCxnSpPr>
        <p:spPr>
          <a:xfrm rot="16200000" flipH="1">
            <a:off x="4914988" y="3624227"/>
            <a:ext cx="1221890" cy="474410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Lightning Bolt 77">
            <a:extLst>
              <a:ext uri="{FF2B5EF4-FFF2-40B4-BE49-F238E27FC236}">
                <a16:creationId xmlns:a16="http://schemas.microsoft.com/office/drawing/2014/main" id="{58EED175-A701-E049-B1A2-917E2236893D}"/>
              </a:ext>
            </a:extLst>
          </p:cNvPr>
          <p:cNvSpPr/>
          <p:nvPr/>
        </p:nvSpPr>
        <p:spPr>
          <a:xfrm rot="783184">
            <a:off x="5601176" y="4359872"/>
            <a:ext cx="660326" cy="338203"/>
          </a:xfrm>
          <a:prstGeom prst="lightningBol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AA58C6B-0F8C-604B-BFA7-65591AAC3CCF}"/>
              </a:ext>
            </a:extLst>
          </p:cNvPr>
          <p:cNvSpPr txBox="1"/>
          <p:nvPr/>
        </p:nvSpPr>
        <p:spPr>
          <a:xfrm>
            <a:off x="5316782" y="4595149"/>
            <a:ext cx="739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4">
                    <a:lumMod val="50000"/>
                  </a:schemeClr>
                </a:solidFill>
              </a:rPr>
              <a:t>Credit Check Event </a:t>
            </a:r>
          </a:p>
        </p:txBody>
      </p:sp>
      <p:cxnSp>
        <p:nvCxnSpPr>
          <p:cNvPr id="102" name="Curved Connector 101">
            <a:extLst>
              <a:ext uri="{FF2B5EF4-FFF2-40B4-BE49-F238E27FC236}">
                <a16:creationId xmlns:a16="http://schemas.microsoft.com/office/drawing/2014/main" id="{2DC7F3BD-227B-AC41-AC69-B8542C3B61B8}"/>
              </a:ext>
            </a:extLst>
          </p:cNvPr>
          <p:cNvCxnSpPr>
            <a:cxnSpLocks/>
            <a:stCxn id="78" idx="5"/>
            <a:endCxn id="120" idx="0"/>
          </p:cNvCxnSpPr>
          <p:nvPr/>
        </p:nvCxnSpPr>
        <p:spPr>
          <a:xfrm flipV="1">
            <a:off x="6099113" y="3244062"/>
            <a:ext cx="215574" cy="1343209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Hexagon 111">
            <a:extLst>
              <a:ext uri="{FF2B5EF4-FFF2-40B4-BE49-F238E27FC236}">
                <a16:creationId xmlns:a16="http://schemas.microsoft.com/office/drawing/2014/main" id="{A3EFF71E-C14F-F248-A51B-37A2F21B482A}"/>
              </a:ext>
            </a:extLst>
          </p:cNvPr>
          <p:cNvSpPr/>
          <p:nvPr/>
        </p:nvSpPr>
        <p:spPr>
          <a:xfrm rot="5400000">
            <a:off x="5148637" y="2635537"/>
            <a:ext cx="629121" cy="648422"/>
          </a:xfrm>
          <a:prstGeom prst="hexagon">
            <a:avLst/>
          </a:prstGeom>
          <a:solidFill>
            <a:srgbClr val="B8D7A8">
              <a:alpha val="81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3" name="Hexagon 112">
            <a:extLst>
              <a:ext uri="{FF2B5EF4-FFF2-40B4-BE49-F238E27FC236}">
                <a16:creationId xmlns:a16="http://schemas.microsoft.com/office/drawing/2014/main" id="{094DB2B8-93AE-8341-85B3-9B3B98F516FA}"/>
              </a:ext>
            </a:extLst>
          </p:cNvPr>
          <p:cNvSpPr/>
          <p:nvPr/>
        </p:nvSpPr>
        <p:spPr>
          <a:xfrm rot="5400000">
            <a:off x="5062011" y="2623627"/>
            <a:ext cx="629121" cy="648422"/>
          </a:xfrm>
          <a:prstGeom prst="hexagon">
            <a:avLst/>
          </a:prstGeom>
          <a:solidFill>
            <a:srgbClr val="B8D7A8">
              <a:alpha val="81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71" name="Hexagon 70">
            <a:extLst>
              <a:ext uri="{FF2B5EF4-FFF2-40B4-BE49-F238E27FC236}">
                <a16:creationId xmlns:a16="http://schemas.microsoft.com/office/drawing/2014/main" id="{414E23A5-CAD9-0F4C-A2C7-300597FEB58E}"/>
              </a:ext>
            </a:extLst>
          </p:cNvPr>
          <p:cNvSpPr/>
          <p:nvPr/>
        </p:nvSpPr>
        <p:spPr>
          <a:xfrm rot="5400000">
            <a:off x="4974168" y="2611716"/>
            <a:ext cx="629121" cy="648422"/>
          </a:xfrm>
          <a:prstGeom prst="hexagon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Receive Details</a:t>
            </a:r>
          </a:p>
        </p:txBody>
      </p:sp>
      <p:sp>
        <p:nvSpPr>
          <p:cNvPr id="118" name="Hexagon 117">
            <a:extLst>
              <a:ext uri="{FF2B5EF4-FFF2-40B4-BE49-F238E27FC236}">
                <a16:creationId xmlns:a16="http://schemas.microsoft.com/office/drawing/2014/main" id="{E8A5F192-86F4-024F-B788-43D1C2FAB822}"/>
              </a:ext>
            </a:extLst>
          </p:cNvPr>
          <p:cNvSpPr/>
          <p:nvPr/>
        </p:nvSpPr>
        <p:spPr>
          <a:xfrm rot="5400000">
            <a:off x="6174596" y="2629112"/>
            <a:ext cx="629121" cy="648422"/>
          </a:xfrm>
          <a:prstGeom prst="hexagon">
            <a:avLst/>
          </a:prstGeom>
          <a:solidFill>
            <a:srgbClr val="B8D7A8">
              <a:alpha val="81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9" name="Hexagon 118">
            <a:extLst>
              <a:ext uri="{FF2B5EF4-FFF2-40B4-BE49-F238E27FC236}">
                <a16:creationId xmlns:a16="http://schemas.microsoft.com/office/drawing/2014/main" id="{FE02F20B-484A-CC45-9B99-B6EA204765B0}"/>
              </a:ext>
            </a:extLst>
          </p:cNvPr>
          <p:cNvSpPr/>
          <p:nvPr/>
        </p:nvSpPr>
        <p:spPr>
          <a:xfrm rot="5400000">
            <a:off x="6087970" y="2617201"/>
            <a:ext cx="629121" cy="648422"/>
          </a:xfrm>
          <a:prstGeom prst="hexagon">
            <a:avLst/>
          </a:prstGeom>
          <a:solidFill>
            <a:srgbClr val="B8D7A8">
              <a:alpha val="81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0" name="Hexagon 119">
            <a:extLst>
              <a:ext uri="{FF2B5EF4-FFF2-40B4-BE49-F238E27FC236}">
                <a16:creationId xmlns:a16="http://schemas.microsoft.com/office/drawing/2014/main" id="{8E5FE915-1147-9447-9034-934D413E20DC}"/>
              </a:ext>
            </a:extLst>
          </p:cNvPr>
          <p:cNvSpPr/>
          <p:nvPr/>
        </p:nvSpPr>
        <p:spPr>
          <a:xfrm rot="5400000">
            <a:off x="6000127" y="2605291"/>
            <a:ext cx="629121" cy="648422"/>
          </a:xfrm>
          <a:prstGeom prst="hexagon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Credit Check</a:t>
            </a:r>
          </a:p>
        </p:txBody>
      </p:sp>
      <p:sp>
        <p:nvSpPr>
          <p:cNvPr id="121" name="Lightning Bolt 120">
            <a:extLst>
              <a:ext uri="{FF2B5EF4-FFF2-40B4-BE49-F238E27FC236}">
                <a16:creationId xmlns:a16="http://schemas.microsoft.com/office/drawing/2014/main" id="{B941B75D-9BCB-AC41-98AC-68A569E8E444}"/>
              </a:ext>
            </a:extLst>
          </p:cNvPr>
          <p:cNvSpPr/>
          <p:nvPr/>
        </p:nvSpPr>
        <p:spPr>
          <a:xfrm rot="783184">
            <a:off x="6739684" y="4329066"/>
            <a:ext cx="660326" cy="338203"/>
          </a:xfrm>
          <a:prstGeom prst="lightningBol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98C4E285-13BE-A248-BE76-C52D1523E4D1}"/>
              </a:ext>
            </a:extLst>
          </p:cNvPr>
          <p:cNvSpPr txBox="1"/>
          <p:nvPr/>
        </p:nvSpPr>
        <p:spPr>
          <a:xfrm>
            <a:off x="6444616" y="4595149"/>
            <a:ext cx="739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4">
                    <a:lumMod val="50000"/>
                  </a:schemeClr>
                </a:solidFill>
              </a:rPr>
              <a:t>Credit Check </a:t>
            </a:r>
          </a:p>
          <a:p>
            <a:r>
              <a:rPr lang="en-GB" sz="900" dirty="0">
                <a:solidFill>
                  <a:schemeClr val="accent4">
                    <a:lumMod val="50000"/>
                  </a:schemeClr>
                </a:solidFill>
              </a:rPr>
              <a:t>Success</a:t>
            </a:r>
          </a:p>
        </p:txBody>
      </p:sp>
      <p:cxnSp>
        <p:nvCxnSpPr>
          <p:cNvPr id="123" name="Curved Connector 122">
            <a:extLst>
              <a:ext uri="{FF2B5EF4-FFF2-40B4-BE49-F238E27FC236}">
                <a16:creationId xmlns:a16="http://schemas.microsoft.com/office/drawing/2014/main" id="{027EDA02-9149-C84A-8D9C-078A4928A065}"/>
              </a:ext>
            </a:extLst>
          </p:cNvPr>
          <p:cNvCxnSpPr>
            <a:cxnSpLocks/>
            <a:stCxn id="118" idx="0"/>
            <a:endCxn id="121" idx="3"/>
          </p:cNvCxnSpPr>
          <p:nvPr/>
        </p:nvCxnSpPr>
        <p:spPr>
          <a:xfrm rot="16200000" flipH="1">
            <a:off x="6116687" y="3640352"/>
            <a:ext cx="1287609" cy="542672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Lightning Bolt 128">
            <a:extLst>
              <a:ext uri="{FF2B5EF4-FFF2-40B4-BE49-F238E27FC236}">
                <a16:creationId xmlns:a16="http://schemas.microsoft.com/office/drawing/2014/main" id="{FB0ED0A0-32F2-3942-B9E7-EFFDB651953E}"/>
              </a:ext>
            </a:extLst>
          </p:cNvPr>
          <p:cNvSpPr/>
          <p:nvPr/>
        </p:nvSpPr>
        <p:spPr>
          <a:xfrm rot="783184">
            <a:off x="8039620" y="4333829"/>
            <a:ext cx="660326" cy="338203"/>
          </a:xfrm>
          <a:prstGeom prst="lightningBol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cxnSp>
        <p:nvCxnSpPr>
          <p:cNvPr id="130" name="Curved Connector 129">
            <a:extLst>
              <a:ext uri="{FF2B5EF4-FFF2-40B4-BE49-F238E27FC236}">
                <a16:creationId xmlns:a16="http://schemas.microsoft.com/office/drawing/2014/main" id="{12D5D513-6A03-2348-B321-1EDEC56D2A90}"/>
              </a:ext>
            </a:extLst>
          </p:cNvPr>
          <p:cNvCxnSpPr>
            <a:cxnSpLocks/>
            <a:stCxn id="118" idx="0"/>
            <a:endCxn id="129" idx="3"/>
          </p:cNvCxnSpPr>
          <p:nvPr/>
        </p:nvCxnSpPr>
        <p:spPr>
          <a:xfrm rot="16200000" flipH="1">
            <a:off x="6764274" y="2992765"/>
            <a:ext cx="1292372" cy="1842608"/>
          </a:xfrm>
          <a:prstGeom prst="curvedConnector2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D53D86A0-D6F6-A94D-A4BF-1BE19BFAA638}"/>
              </a:ext>
            </a:extLst>
          </p:cNvPr>
          <p:cNvSpPr txBox="1"/>
          <p:nvPr/>
        </p:nvSpPr>
        <p:spPr>
          <a:xfrm>
            <a:off x="7825896" y="4634039"/>
            <a:ext cx="73949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chemeClr val="accent4">
                    <a:lumMod val="50000"/>
                  </a:schemeClr>
                </a:solidFill>
              </a:rPr>
              <a:t>Credit Check </a:t>
            </a:r>
          </a:p>
          <a:p>
            <a:r>
              <a:rPr lang="en-GB" sz="900" dirty="0">
                <a:solidFill>
                  <a:schemeClr val="accent4">
                    <a:lumMod val="50000"/>
                  </a:schemeClr>
                </a:solidFill>
              </a:rPr>
              <a:t>Failed</a:t>
            </a:r>
          </a:p>
        </p:txBody>
      </p:sp>
      <p:cxnSp>
        <p:nvCxnSpPr>
          <p:cNvPr id="136" name="Curved Connector 135">
            <a:extLst>
              <a:ext uri="{FF2B5EF4-FFF2-40B4-BE49-F238E27FC236}">
                <a16:creationId xmlns:a16="http://schemas.microsoft.com/office/drawing/2014/main" id="{876F711B-B9D8-4243-A805-26D3C4DDB240}"/>
              </a:ext>
            </a:extLst>
          </p:cNvPr>
          <p:cNvCxnSpPr>
            <a:cxnSpLocks/>
            <a:stCxn id="121" idx="5"/>
            <a:endCxn id="152" idx="0"/>
          </p:cNvCxnSpPr>
          <p:nvPr/>
        </p:nvCxnSpPr>
        <p:spPr>
          <a:xfrm flipV="1">
            <a:off x="7237621" y="3241250"/>
            <a:ext cx="64907" cy="1315216"/>
          </a:xfrm>
          <a:prstGeom prst="curvedConnector4">
            <a:avLst>
              <a:gd name="adj1" fmla="val 264149"/>
              <a:gd name="adj2" fmla="val 58278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urved Connector 139">
            <a:extLst>
              <a:ext uri="{FF2B5EF4-FFF2-40B4-BE49-F238E27FC236}">
                <a16:creationId xmlns:a16="http://schemas.microsoft.com/office/drawing/2014/main" id="{FF695CA0-EEA0-8042-8894-C4F6068749CA}"/>
              </a:ext>
            </a:extLst>
          </p:cNvPr>
          <p:cNvCxnSpPr>
            <a:cxnSpLocks/>
            <a:stCxn id="129" idx="5"/>
            <a:endCxn id="161" idx="0"/>
          </p:cNvCxnSpPr>
          <p:nvPr/>
        </p:nvCxnSpPr>
        <p:spPr>
          <a:xfrm flipH="1" flipV="1">
            <a:off x="8308101" y="3255973"/>
            <a:ext cx="229457" cy="1305255"/>
          </a:xfrm>
          <a:prstGeom prst="curvedConnector4">
            <a:avLst>
              <a:gd name="adj1" fmla="val -74720"/>
              <a:gd name="adj2" fmla="val 5834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Curved Connector 142">
            <a:extLst>
              <a:ext uri="{FF2B5EF4-FFF2-40B4-BE49-F238E27FC236}">
                <a16:creationId xmlns:a16="http://schemas.microsoft.com/office/drawing/2014/main" id="{0176C489-1EFC-A944-8F9D-807D2D23B0AA}"/>
              </a:ext>
            </a:extLst>
          </p:cNvPr>
          <p:cNvCxnSpPr>
            <a:cxnSpLocks/>
            <a:stCxn id="151" idx="0"/>
          </p:cNvCxnSpPr>
          <p:nvPr/>
        </p:nvCxnSpPr>
        <p:spPr>
          <a:xfrm rot="16200000" flipH="1">
            <a:off x="7176555" y="3466976"/>
            <a:ext cx="718610" cy="290978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Lightning Bolt 146">
            <a:extLst>
              <a:ext uri="{FF2B5EF4-FFF2-40B4-BE49-F238E27FC236}">
                <a16:creationId xmlns:a16="http://schemas.microsoft.com/office/drawing/2014/main" id="{A2DC4FF9-5BA0-2948-944D-2933812DA2C9}"/>
              </a:ext>
            </a:extLst>
          </p:cNvPr>
          <p:cNvSpPr/>
          <p:nvPr/>
        </p:nvSpPr>
        <p:spPr>
          <a:xfrm rot="783184">
            <a:off x="7471027" y="3979190"/>
            <a:ext cx="348425" cy="178455"/>
          </a:xfrm>
          <a:prstGeom prst="lightningBol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48" name="Lightning Bolt 147">
            <a:extLst>
              <a:ext uri="{FF2B5EF4-FFF2-40B4-BE49-F238E27FC236}">
                <a16:creationId xmlns:a16="http://schemas.microsoft.com/office/drawing/2014/main" id="{266A63D1-9757-FC49-9226-8C3E60556897}"/>
              </a:ext>
            </a:extLst>
          </p:cNvPr>
          <p:cNvSpPr/>
          <p:nvPr/>
        </p:nvSpPr>
        <p:spPr>
          <a:xfrm rot="783184">
            <a:off x="7685734" y="3985679"/>
            <a:ext cx="348425" cy="178455"/>
          </a:xfrm>
          <a:prstGeom prst="lightningBol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013"/>
          </a:p>
        </p:txBody>
      </p:sp>
      <p:sp>
        <p:nvSpPr>
          <p:cNvPr id="150" name="Hexagon 149">
            <a:extLst>
              <a:ext uri="{FF2B5EF4-FFF2-40B4-BE49-F238E27FC236}">
                <a16:creationId xmlns:a16="http://schemas.microsoft.com/office/drawing/2014/main" id="{60129A23-82E8-284E-B7B6-260636CBA3C7}"/>
              </a:ext>
            </a:extLst>
          </p:cNvPr>
          <p:cNvSpPr/>
          <p:nvPr/>
        </p:nvSpPr>
        <p:spPr>
          <a:xfrm rot="5400000">
            <a:off x="7162436" y="2626300"/>
            <a:ext cx="629121" cy="648422"/>
          </a:xfrm>
          <a:prstGeom prst="hexagon">
            <a:avLst/>
          </a:prstGeom>
          <a:solidFill>
            <a:srgbClr val="B8D7A8">
              <a:alpha val="81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1" name="Hexagon 150">
            <a:extLst>
              <a:ext uri="{FF2B5EF4-FFF2-40B4-BE49-F238E27FC236}">
                <a16:creationId xmlns:a16="http://schemas.microsoft.com/office/drawing/2014/main" id="{F0CEAB18-6F93-2742-BD83-6B440A2495D1}"/>
              </a:ext>
            </a:extLst>
          </p:cNvPr>
          <p:cNvSpPr/>
          <p:nvPr/>
        </p:nvSpPr>
        <p:spPr>
          <a:xfrm rot="5400000">
            <a:off x="7075811" y="2614389"/>
            <a:ext cx="629121" cy="648422"/>
          </a:xfrm>
          <a:prstGeom prst="hexagon">
            <a:avLst/>
          </a:prstGeom>
          <a:solidFill>
            <a:srgbClr val="B8D7A8">
              <a:alpha val="81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52" name="Hexagon 151">
            <a:extLst>
              <a:ext uri="{FF2B5EF4-FFF2-40B4-BE49-F238E27FC236}">
                <a16:creationId xmlns:a16="http://schemas.microsoft.com/office/drawing/2014/main" id="{D7B117C0-458C-4F4B-A65B-BB8C3B3C95C9}"/>
              </a:ext>
            </a:extLst>
          </p:cNvPr>
          <p:cNvSpPr/>
          <p:nvPr/>
        </p:nvSpPr>
        <p:spPr>
          <a:xfrm rot="5400000">
            <a:off x="6987968" y="2602478"/>
            <a:ext cx="629121" cy="648422"/>
          </a:xfrm>
          <a:prstGeom prst="hexagon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Process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Credit</a:t>
            </a:r>
          </a:p>
        </p:txBody>
      </p:sp>
      <p:sp>
        <p:nvSpPr>
          <p:cNvPr id="159" name="Hexagon 158">
            <a:extLst>
              <a:ext uri="{FF2B5EF4-FFF2-40B4-BE49-F238E27FC236}">
                <a16:creationId xmlns:a16="http://schemas.microsoft.com/office/drawing/2014/main" id="{59F6C260-3C20-6447-BBED-53389C4083D0}"/>
              </a:ext>
            </a:extLst>
          </p:cNvPr>
          <p:cNvSpPr/>
          <p:nvPr/>
        </p:nvSpPr>
        <p:spPr>
          <a:xfrm rot="5400000">
            <a:off x="8168009" y="2641023"/>
            <a:ext cx="629121" cy="648422"/>
          </a:xfrm>
          <a:prstGeom prst="hexagon">
            <a:avLst/>
          </a:prstGeom>
          <a:solidFill>
            <a:srgbClr val="B8D7A8">
              <a:alpha val="81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0" name="Hexagon 159">
            <a:extLst>
              <a:ext uri="{FF2B5EF4-FFF2-40B4-BE49-F238E27FC236}">
                <a16:creationId xmlns:a16="http://schemas.microsoft.com/office/drawing/2014/main" id="{F27E1E77-5D98-954E-AB08-BB4639EC59EE}"/>
              </a:ext>
            </a:extLst>
          </p:cNvPr>
          <p:cNvSpPr/>
          <p:nvPr/>
        </p:nvSpPr>
        <p:spPr>
          <a:xfrm rot="5400000">
            <a:off x="8081384" y="2629112"/>
            <a:ext cx="629121" cy="648422"/>
          </a:xfrm>
          <a:prstGeom prst="hexagon">
            <a:avLst/>
          </a:prstGeom>
          <a:solidFill>
            <a:srgbClr val="B8D7A8">
              <a:alpha val="81000"/>
            </a:srgbClr>
          </a:solidFill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endParaRPr lang="en-GB" sz="9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61" name="Hexagon 160">
            <a:extLst>
              <a:ext uri="{FF2B5EF4-FFF2-40B4-BE49-F238E27FC236}">
                <a16:creationId xmlns:a16="http://schemas.microsoft.com/office/drawing/2014/main" id="{B0C8CBEB-7EE0-5441-95BF-F17C502358B0}"/>
              </a:ext>
            </a:extLst>
          </p:cNvPr>
          <p:cNvSpPr/>
          <p:nvPr/>
        </p:nvSpPr>
        <p:spPr>
          <a:xfrm rot="5400000">
            <a:off x="7993541" y="2617201"/>
            <a:ext cx="629121" cy="648422"/>
          </a:xfrm>
          <a:prstGeom prst="hexagon">
            <a:avLst/>
          </a:prstGeom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lIns="0" tIns="0" rIns="0" bIns="0" rtlCol="0" anchor="ctr"/>
          <a:lstStyle/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Process</a:t>
            </a:r>
          </a:p>
          <a:p>
            <a:pPr algn="ctr"/>
            <a:r>
              <a:rPr lang="en-GB" sz="900" dirty="0">
                <a:solidFill>
                  <a:schemeClr val="accent6">
                    <a:lumMod val="50000"/>
                  </a:schemeClr>
                </a:solidFill>
              </a:rPr>
              <a:t>Credit</a:t>
            </a:r>
          </a:p>
        </p:txBody>
      </p:sp>
      <p:cxnSp>
        <p:nvCxnSpPr>
          <p:cNvPr id="163" name="Curved Connector 162">
            <a:extLst>
              <a:ext uri="{FF2B5EF4-FFF2-40B4-BE49-F238E27FC236}">
                <a16:creationId xmlns:a16="http://schemas.microsoft.com/office/drawing/2014/main" id="{D4991281-8122-CC44-A7CA-C78F102CF37A}"/>
              </a:ext>
            </a:extLst>
          </p:cNvPr>
          <p:cNvCxnSpPr>
            <a:cxnSpLocks/>
            <a:stCxn id="121" idx="5"/>
            <a:endCxn id="161" idx="0"/>
          </p:cNvCxnSpPr>
          <p:nvPr/>
        </p:nvCxnSpPr>
        <p:spPr>
          <a:xfrm flipV="1">
            <a:off x="7237621" y="3255973"/>
            <a:ext cx="1070480" cy="1300493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6" name="Rectangle 165">
            <a:extLst>
              <a:ext uri="{FF2B5EF4-FFF2-40B4-BE49-F238E27FC236}">
                <a16:creationId xmlns:a16="http://schemas.microsoft.com/office/drawing/2014/main" id="{4F7D33E1-2CBB-7A40-81E4-1AE1F55809AA}"/>
              </a:ext>
            </a:extLst>
          </p:cNvPr>
          <p:cNvSpPr/>
          <p:nvPr/>
        </p:nvSpPr>
        <p:spPr>
          <a:xfrm>
            <a:off x="4824283" y="1605378"/>
            <a:ext cx="4153691" cy="43126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013" dirty="0">
                <a:solidFill>
                  <a:srgbClr val="C00000"/>
                </a:solidFill>
              </a:rPr>
              <a:t>API Gateway</a:t>
            </a:r>
          </a:p>
        </p:txBody>
      </p:sp>
      <p:sp>
        <p:nvSpPr>
          <p:cNvPr id="167" name="Rounded Rectangle 166">
            <a:extLst>
              <a:ext uri="{FF2B5EF4-FFF2-40B4-BE49-F238E27FC236}">
                <a16:creationId xmlns:a16="http://schemas.microsoft.com/office/drawing/2014/main" id="{11D50426-ABAB-7F48-BA82-1E510DD93ECF}"/>
              </a:ext>
            </a:extLst>
          </p:cNvPr>
          <p:cNvSpPr/>
          <p:nvPr/>
        </p:nvSpPr>
        <p:spPr>
          <a:xfrm>
            <a:off x="6011765" y="929536"/>
            <a:ext cx="1814131" cy="35300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013" dirty="0"/>
              <a:t>Store Web App</a:t>
            </a:r>
          </a:p>
        </p:txBody>
      </p:sp>
      <p:cxnSp>
        <p:nvCxnSpPr>
          <p:cNvPr id="168" name="Curved Connector 167">
            <a:extLst>
              <a:ext uri="{FF2B5EF4-FFF2-40B4-BE49-F238E27FC236}">
                <a16:creationId xmlns:a16="http://schemas.microsoft.com/office/drawing/2014/main" id="{DEB3DFAB-78AA-9845-9AE2-7FC76BE4F6D7}"/>
              </a:ext>
            </a:extLst>
          </p:cNvPr>
          <p:cNvCxnSpPr>
            <a:cxnSpLocks/>
            <a:stCxn id="167" idx="1"/>
            <a:endCxn id="71" idx="3"/>
          </p:cNvCxnSpPr>
          <p:nvPr/>
        </p:nvCxnSpPr>
        <p:spPr>
          <a:xfrm rot="10800000" flipV="1">
            <a:off x="5288729" y="1106040"/>
            <a:ext cx="723036" cy="151532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>
            <a:extLst>
              <a:ext uri="{FF2B5EF4-FFF2-40B4-BE49-F238E27FC236}">
                <a16:creationId xmlns:a16="http://schemas.microsoft.com/office/drawing/2014/main" id="{838DED82-D90C-924A-942F-0A70E2368D53}"/>
              </a:ext>
            </a:extLst>
          </p:cNvPr>
          <p:cNvSpPr txBox="1"/>
          <p:nvPr/>
        </p:nvSpPr>
        <p:spPr>
          <a:xfrm>
            <a:off x="5234621" y="1023440"/>
            <a:ext cx="601367" cy="334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HTTP/JSON</a:t>
            </a:r>
          </a:p>
        </p:txBody>
      </p:sp>
      <p:cxnSp>
        <p:nvCxnSpPr>
          <p:cNvPr id="172" name="Curved Connector 171">
            <a:extLst>
              <a:ext uri="{FF2B5EF4-FFF2-40B4-BE49-F238E27FC236}">
                <a16:creationId xmlns:a16="http://schemas.microsoft.com/office/drawing/2014/main" id="{CA1F19EF-86F2-AF42-AA58-67197B20E250}"/>
              </a:ext>
            </a:extLst>
          </p:cNvPr>
          <p:cNvCxnSpPr>
            <a:cxnSpLocks/>
            <a:stCxn id="71" idx="3"/>
          </p:cNvCxnSpPr>
          <p:nvPr/>
        </p:nvCxnSpPr>
        <p:spPr>
          <a:xfrm rot="5400000" flipH="1" flipV="1">
            <a:off x="5098651" y="1472624"/>
            <a:ext cx="1338821" cy="958665"/>
          </a:xfrm>
          <a:prstGeom prst="curved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TextBox 178">
            <a:extLst>
              <a:ext uri="{FF2B5EF4-FFF2-40B4-BE49-F238E27FC236}">
                <a16:creationId xmlns:a16="http://schemas.microsoft.com/office/drawing/2014/main" id="{2CBF81DD-73B3-F641-BF7D-167A76FF1B19}"/>
              </a:ext>
            </a:extLst>
          </p:cNvPr>
          <p:cNvSpPr txBox="1"/>
          <p:nvPr/>
        </p:nvSpPr>
        <p:spPr>
          <a:xfrm>
            <a:off x="5734189" y="1277061"/>
            <a:ext cx="647934" cy="334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788" dirty="0"/>
              <a:t>HTTP 202</a:t>
            </a:r>
          </a:p>
          <a:p>
            <a:r>
              <a:rPr lang="en-GB" sz="788" dirty="0"/>
              <a:t>Accepted</a:t>
            </a:r>
          </a:p>
        </p:txBody>
      </p:sp>
      <p:cxnSp>
        <p:nvCxnSpPr>
          <p:cNvPr id="180" name="Curved Connector 179">
            <a:extLst>
              <a:ext uri="{FF2B5EF4-FFF2-40B4-BE49-F238E27FC236}">
                <a16:creationId xmlns:a16="http://schemas.microsoft.com/office/drawing/2014/main" id="{DD30309C-C65F-A145-BC3F-EDDDA72EB46A}"/>
              </a:ext>
            </a:extLst>
          </p:cNvPr>
          <p:cNvCxnSpPr>
            <a:cxnSpLocks/>
            <a:stCxn id="161" idx="3"/>
            <a:endCxn id="167" idx="3"/>
          </p:cNvCxnSpPr>
          <p:nvPr/>
        </p:nvCxnSpPr>
        <p:spPr>
          <a:xfrm rot="16200000" flipV="1">
            <a:off x="7306593" y="1625343"/>
            <a:ext cx="1520812" cy="482206"/>
          </a:xfrm>
          <a:prstGeom prst="curvedConnector2">
            <a:avLst/>
          </a:prstGeom>
          <a:ln>
            <a:solidFill>
              <a:schemeClr val="bg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TextBox 182">
            <a:extLst>
              <a:ext uri="{FF2B5EF4-FFF2-40B4-BE49-F238E27FC236}">
                <a16:creationId xmlns:a16="http://schemas.microsoft.com/office/drawing/2014/main" id="{692E0AAD-8435-C74A-81B9-8741B79E4EED}"/>
              </a:ext>
            </a:extLst>
          </p:cNvPr>
          <p:cNvSpPr txBox="1"/>
          <p:nvPr/>
        </p:nvSpPr>
        <p:spPr>
          <a:xfrm>
            <a:off x="8143864" y="1021974"/>
            <a:ext cx="726790" cy="577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88" dirty="0"/>
              <a:t>Outcome</a:t>
            </a:r>
          </a:p>
          <a:p>
            <a:r>
              <a:rPr lang="en-GB" sz="788" dirty="0"/>
              <a:t>(</a:t>
            </a:r>
            <a:r>
              <a:rPr lang="en-GB" sz="788" dirty="0" err="1"/>
              <a:t>Websocket</a:t>
            </a:r>
            <a:r>
              <a:rPr lang="en-GB" sz="788" dirty="0"/>
              <a:t>, pushNot or Pull) </a:t>
            </a:r>
          </a:p>
        </p:txBody>
      </p:sp>
      <p:cxnSp>
        <p:nvCxnSpPr>
          <p:cNvPr id="185" name="Straight Connector 184">
            <a:extLst>
              <a:ext uri="{FF2B5EF4-FFF2-40B4-BE49-F238E27FC236}">
                <a16:creationId xmlns:a16="http://schemas.microsoft.com/office/drawing/2014/main" id="{21947CCB-CBCB-DD47-AD98-E922F0CD5C43}"/>
              </a:ext>
            </a:extLst>
          </p:cNvPr>
          <p:cNvCxnSpPr/>
          <p:nvPr/>
        </p:nvCxnSpPr>
        <p:spPr>
          <a:xfrm>
            <a:off x="4555673" y="323307"/>
            <a:ext cx="0" cy="4686373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6F12AD4-FC0E-4477-AEFD-F7E82BC1F8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A0DC14-D752-4B34-B6FC-AECC31BF3F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89787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D81530-D124-44B3-BD12-6555B4F44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Conclusions</a:t>
            </a:r>
            <a:r>
              <a:rPr lang="nl-NL" dirty="0"/>
              <a:t> </a:t>
            </a:r>
            <a:r>
              <a:rPr lang="nl-NL" dirty="0" err="1"/>
              <a:t>regarding</a:t>
            </a:r>
            <a:r>
              <a:rPr lang="nl-NL" dirty="0"/>
              <a:t> workflow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2FCCCE7-C98F-471E-95D8-5DA9DEE19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allowed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domain | microservice</a:t>
            </a:r>
          </a:p>
          <a:p>
            <a:pPr lvl="1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microservices</a:t>
            </a:r>
          </a:p>
          <a:p>
            <a:r>
              <a:rPr lang="nl-NL" dirty="0" err="1"/>
              <a:t>Choreography</a:t>
            </a:r>
            <a:r>
              <a:rPr lang="nl-NL" dirty="0"/>
              <a:t> for cross domain </a:t>
            </a:r>
            <a:r>
              <a:rPr lang="nl-NL" dirty="0" err="1"/>
              <a:t>workflows</a:t>
            </a:r>
            <a:endParaRPr lang="nl-NL" dirty="0"/>
          </a:p>
          <a:p>
            <a:pPr lvl="1"/>
            <a:r>
              <a:rPr lang="nl-NL" dirty="0" err="1"/>
              <a:t>Relying</a:t>
            </a:r>
            <a:r>
              <a:rPr lang="nl-NL" dirty="0"/>
              <a:t> on events</a:t>
            </a:r>
          </a:p>
          <a:p>
            <a:pPr lvl="1"/>
            <a:r>
              <a:rPr lang="nl-NL" dirty="0" err="1"/>
              <a:t>Based</a:t>
            </a:r>
            <a:r>
              <a:rPr lang="nl-NL" dirty="0"/>
              <a:t> on routing slips?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32C777-58A9-4B6A-B6A0-4741339F4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109F0-17FC-424A-8258-AAF8B7BB8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61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12767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319980"/>
            <a:ext cx="7703999" cy="1703959"/>
          </a:xfrm>
        </p:spPr>
        <p:txBody>
          <a:bodyPr/>
          <a:lstStyle/>
          <a:p>
            <a:pPr algn="ctr"/>
            <a:r>
              <a:rPr lang="en-US" sz="8800" dirty="0"/>
              <a:t>How?</a:t>
            </a:r>
            <a:br>
              <a:rPr lang="en-US" sz="8800" dirty="0"/>
            </a:br>
            <a:r>
              <a:rPr lang="en-US" sz="8000" dirty="0"/>
              <a:t>Run &amp; Operate</a:t>
            </a:r>
            <a:endParaRPr lang="nl-NL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145431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&amp; Operate </a:t>
            </a:r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Rapid rollout</a:t>
            </a:r>
          </a:p>
          <a:p>
            <a:pPr lvl="2"/>
            <a:r>
              <a:rPr lang="en-US" dirty="0"/>
              <a:t>Including scale out &amp; recover</a:t>
            </a:r>
          </a:p>
          <a:p>
            <a:pPr lvl="1"/>
            <a:r>
              <a:rPr lang="en-US" dirty="0"/>
              <a:t>Non breaking upgrade &amp; rollback</a:t>
            </a:r>
            <a:br>
              <a:rPr lang="en-US" dirty="0"/>
            </a:br>
            <a:r>
              <a:rPr lang="en-US" dirty="0"/>
              <a:t>strategies (e.g. canary release)</a:t>
            </a:r>
          </a:p>
          <a:p>
            <a:pPr lvl="1"/>
            <a:r>
              <a:rPr lang="en-US" dirty="0"/>
              <a:t>Agile infrastructure</a:t>
            </a:r>
          </a:p>
          <a:p>
            <a:pPr lvl="2"/>
            <a:r>
              <a:rPr lang="en-US" dirty="0"/>
              <a:t>Relocate, independent of</a:t>
            </a:r>
            <a:br>
              <a:rPr lang="en-US" dirty="0"/>
            </a:br>
            <a:r>
              <a:rPr lang="en-US" dirty="0"/>
              <a:t>infra specifics</a:t>
            </a:r>
          </a:p>
          <a:p>
            <a:pPr lvl="1"/>
            <a:r>
              <a:rPr lang="en-US" dirty="0"/>
              <a:t>Health management</a:t>
            </a:r>
          </a:p>
          <a:p>
            <a:pPr lvl="2"/>
            <a:r>
              <a:rPr lang="en-US" dirty="0"/>
              <a:t>Monitor and safeguard SLA requirements on response time, success and availability</a:t>
            </a:r>
          </a:p>
          <a:p>
            <a:pPr lvl="1"/>
            <a:r>
              <a:rPr lang="en-US" dirty="0"/>
              <a:t>Scale elastically </a:t>
            </a:r>
          </a:p>
          <a:p>
            <a:pPr lvl="1"/>
            <a:r>
              <a:rPr lang="en-US" dirty="0"/>
              <a:t>TCO management</a:t>
            </a:r>
          </a:p>
          <a:p>
            <a:pPr lvl="1"/>
            <a:r>
              <a:rPr lang="en-US" dirty="0"/>
              <a:t>DevOps: one team creates and runs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grpSp>
        <p:nvGrpSpPr>
          <p:cNvPr id="6" name="Group 5"/>
          <p:cNvGrpSpPr/>
          <p:nvPr/>
        </p:nvGrpSpPr>
        <p:grpSpPr>
          <a:xfrm>
            <a:off x="4192395" y="792000"/>
            <a:ext cx="4743622" cy="1320424"/>
            <a:chOff x="-107973" y="1987274"/>
            <a:chExt cx="9313871" cy="2230307"/>
          </a:xfrm>
        </p:grpSpPr>
        <p:sp>
          <p:nvSpPr>
            <p:cNvPr id="7" name="Oval 6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8" name="Oval 7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9" name="Oval 8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0" name="Oval 9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1" name="Oval 10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72889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851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414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977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540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486758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8FC0502-5296-43EC-A404-43FCF1EEF236}"/>
              </a:ext>
            </a:extLst>
          </p:cNvPr>
          <p:cNvSpPr/>
          <p:nvPr/>
        </p:nvSpPr>
        <p:spPr>
          <a:xfrm>
            <a:off x="1918921" y="1305662"/>
            <a:ext cx="5427051" cy="363342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E7423-290A-45F7-B5E8-A997033B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1667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700" dirty="0"/>
              <a:t>AMIS Bus, </a:t>
            </a:r>
            <a:r>
              <a:rPr lang="nl-NL" sz="2700" dirty="0" err="1"/>
              <a:t>Dev</a:t>
            </a:r>
            <a:r>
              <a:rPr lang="nl-NL" sz="2700" dirty="0"/>
              <a:t> &amp; </a:t>
            </a:r>
            <a:r>
              <a:rPr lang="nl-NL" sz="2700" dirty="0" err="1"/>
              <a:t>Ops</a:t>
            </a:r>
            <a:r>
              <a:rPr lang="nl-NL" sz="2700" dirty="0"/>
              <a:t> proposities</a:t>
            </a:r>
            <a:endParaRPr lang="en-NL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24B2B-6DF9-460F-82EB-48F99D5B5EAD}"/>
              </a:ext>
            </a:extLst>
          </p:cNvPr>
          <p:cNvSpPr txBox="1"/>
          <p:nvPr/>
        </p:nvSpPr>
        <p:spPr>
          <a:xfrm>
            <a:off x="1918921" y="591886"/>
            <a:ext cx="17251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 err="1"/>
              <a:t>Idea|Create|Prepare</a:t>
            </a:r>
            <a:r>
              <a:rPr lang="nl-NL" sz="1013" dirty="0"/>
              <a:t> | Plan</a:t>
            </a:r>
            <a:endParaRPr lang="en-NL" sz="1013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91EAF-3F8D-4BFE-8570-034F7D73C4AE}"/>
              </a:ext>
            </a:extLst>
          </p:cNvPr>
          <p:cNvSpPr txBox="1"/>
          <p:nvPr/>
        </p:nvSpPr>
        <p:spPr>
          <a:xfrm>
            <a:off x="6603022" y="638004"/>
            <a:ext cx="351378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Do</a:t>
            </a:r>
          </a:p>
          <a:p>
            <a:endParaRPr lang="en-NL" sz="101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A91E64-146B-4172-9388-BBD7A47F975C}"/>
              </a:ext>
            </a:extLst>
          </p:cNvPr>
          <p:cNvSpPr/>
          <p:nvPr/>
        </p:nvSpPr>
        <p:spPr>
          <a:xfrm>
            <a:off x="2367329" y="1711349"/>
            <a:ext cx="1589209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Applicatie</a:t>
            </a:r>
            <a:endParaRPr lang="en-NL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62BC3-E935-4C51-A654-D79515B2979C}"/>
              </a:ext>
            </a:extLst>
          </p:cNvPr>
          <p:cNvSpPr/>
          <p:nvPr/>
        </p:nvSpPr>
        <p:spPr>
          <a:xfrm>
            <a:off x="2367329" y="2814284"/>
            <a:ext cx="1589209" cy="180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Platform</a:t>
            </a:r>
          </a:p>
          <a:p>
            <a:pPr algn="ctr"/>
            <a:endParaRPr lang="nl-NL" sz="1013" dirty="0"/>
          </a:p>
          <a:p>
            <a:pPr algn="ctr"/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078858-4B4C-4BBE-9FFB-549D6872D291}"/>
              </a:ext>
            </a:extLst>
          </p:cNvPr>
          <p:cNvSpPr/>
          <p:nvPr/>
        </p:nvSpPr>
        <p:spPr>
          <a:xfrm>
            <a:off x="2578343" y="4002701"/>
            <a:ext cx="1167179" cy="5145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Infra</a:t>
            </a:r>
            <a:endParaRPr lang="en-NL" sz="101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04958-9251-4723-B847-B88278A67EF0}"/>
              </a:ext>
            </a:extLst>
          </p:cNvPr>
          <p:cNvSpPr txBox="1"/>
          <p:nvPr/>
        </p:nvSpPr>
        <p:spPr>
          <a:xfrm>
            <a:off x="4048858" y="995712"/>
            <a:ext cx="4171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 err="1"/>
              <a:t>Dev</a:t>
            </a:r>
            <a:endParaRPr lang="en-NL" sz="101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1D8FE-13DE-4C38-9EF9-79ABA599D23D}"/>
              </a:ext>
            </a:extLst>
          </p:cNvPr>
          <p:cNvSpPr txBox="1"/>
          <p:nvPr/>
        </p:nvSpPr>
        <p:spPr>
          <a:xfrm>
            <a:off x="4637943" y="995712"/>
            <a:ext cx="4235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 err="1"/>
              <a:t>Ops</a:t>
            </a:r>
            <a:endParaRPr lang="en-NL" sz="101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1ED4B-7F81-4448-B645-FF1B1EC5EFA8}"/>
              </a:ext>
            </a:extLst>
          </p:cNvPr>
          <p:cNvSpPr/>
          <p:nvPr/>
        </p:nvSpPr>
        <p:spPr>
          <a:xfrm>
            <a:off x="5187464" y="1711349"/>
            <a:ext cx="1589209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Applicatie</a:t>
            </a:r>
            <a:endParaRPr lang="en-NL" sz="10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6F7173-A2AA-44E7-A469-0E4BB2945E48}"/>
              </a:ext>
            </a:extLst>
          </p:cNvPr>
          <p:cNvSpPr/>
          <p:nvPr/>
        </p:nvSpPr>
        <p:spPr>
          <a:xfrm>
            <a:off x="5187464" y="2814284"/>
            <a:ext cx="1589209" cy="180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Platform</a:t>
            </a:r>
          </a:p>
          <a:p>
            <a:pPr algn="ctr"/>
            <a:endParaRPr lang="nl-NL" sz="1013" dirty="0"/>
          </a:p>
          <a:p>
            <a:pPr algn="ctr"/>
            <a:endParaRPr lang="en-NL" sz="101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42EAAA-1A95-4ED8-BF47-8726EB96C355}"/>
              </a:ext>
            </a:extLst>
          </p:cNvPr>
          <p:cNvSpPr/>
          <p:nvPr/>
        </p:nvSpPr>
        <p:spPr>
          <a:xfrm>
            <a:off x="5398478" y="4002701"/>
            <a:ext cx="1167179" cy="5145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Infra</a:t>
            </a:r>
            <a:endParaRPr lang="en-NL" sz="101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04D0CF-339A-4516-BB54-0AA2D151BE86}"/>
              </a:ext>
            </a:extLst>
          </p:cNvPr>
          <p:cNvSpPr/>
          <p:nvPr/>
        </p:nvSpPr>
        <p:spPr>
          <a:xfrm>
            <a:off x="4906108" y="1444161"/>
            <a:ext cx="2281597" cy="33762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6D4346D-EA6C-4B5B-883D-7D1EE72430BD}"/>
              </a:ext>
            </a:extLst>
          </p:cNvPr>
          <p:cNvSpPr/>
          <p:nvPr/>
        </p:nvSpPr>
        <p:spPr>
          <a:xfrm>
            <a:off x="7519857" y="1593733"/>
            <a:ext cx="738550" cy="422030"/>
          </a:xfrm>
          <a:prstGeom prst="wedgeRectCallout">
            <a:avLst>
              <a:gd name="adj1" fmla="val -95833"/>
              <a:gd name="adj2" fmla="val 987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13" dirty="0" err="1"/>
              <a:t>AppOps</a:t>
            </a:r>
            <a:endParaRPr lang="en-NL" sz="1013" dirty="0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5F6A13D6-4336-4554-BB25-E17C8B0F1D78}"/>
              </a:ext>
            </a:extLst>
          </p:cNvPr>
          <p:cNvSpPr/>
          <p:nvPr/>
        </p:nvSpPr>
        <p:spPr>
          <a:xfrm>
            <a:off x="635563" y="414046"/>
            <a:ext cx="1089195" cy="236787"/>
          </a:xfrm>
          <a:prstGeom prst="wedgeRectCallout">
            <a:avLst>
              <a:gd name="adj1" fmla="val -32820"/>
              <a:gd name="adj2" fmla="val 29215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BusOp</a:t>
            </a:r>
            <a:r>
              <a:rPr lang="nl-NL" sz="1050" dirty="0" err="1"/>
              <a:t>s</a:t>
            </a:r>
            <a:endParaRPr lang="en-NL" sz="1013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C83CF2-DCB1-4C2B-A27A-FABBC419C763}"/>
              </a:ext>
            </a:extLst>
          </p:cNvPr>
          <p:cNvSpPr/>
          <p:nvPr/>
        </p:nvSpPr>
        <p:spPr>
          <a:xfrm>
            <a:off x="2204106" y="1608995"/>
            <a:ext cx="1956840" cy="9891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7B8DEBA5-03F7-41AA-999E-E0A8ECDC327D}"/>
              </a:ext>
            </a:extLst>
          </p:cNvPr>
          <p:cNvSpPr/>
          <p:nvPr/>
        </p:nvSpPr>
        <p:spPr>
          <a:xfrm>
            <a:off x="1309509" y="1218235"/>
            <a:ext cx="1089195" cy="397662"/>
          </a:xfrm>
          <a:prstGeom prst="wedgeRectCallout">
            <a:avLst>
              <a:gd name="adj1" fmla="val 112432"/>
              <a:gd name="adj2" fmla="val 8517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9593CB-F264-405E-A3C5-2A3C716189F3}"/>
              </a:ext>
            </a:extLst>
          </p:cNvPr>
          <p:cNvSpPr/>
          <p:nvPr/>
        </p:nvSpPr>
        <p:spPr>
          <a:xfrm>
            <a:off x="2180531" y="2743202"/>
            <a:ext cx="1956840" cy="19848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D2F5F63-4B92-47BC-BC4D-8CDE3A1D443B}"/>
              </a:ext>
            </a:extLst>
          </p:cNvPr>
          <p:cNvSpPr/>
          <p:nvPr/>
        </p:nvSpPr>
        <p:spPr>
          <a:xfrm>
            <a:off x="1030323" y="4192217"/>
            <a:ext cx="1089195" cy="423747"/>
          </a:xfrm>
          <a:prstGeom prst="wedgeRectCallout">
            <a:avLst>
              <a:gd name="adj1" fmla="val 54917"/>
              <a:gd name="adj2" fmla="val -959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Platform Development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B73864-1373-4343-80F5-B698E2A3E02E}"/>
              </a:ext>
            </a:extLst>
          </p:cNvPr>
          <p:cNvSpPr/>
          <p:nvPr/>
        </p:nvSpPr>
        <p:spPr>
          <a:xfrm>
            <a:off x="5020408" y="2743202"/>
            <a:ext cx="1919486" cy="198486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5FF1265B-161B-447D-BC4A-8D286610E4FD}"/>
              </a:ext>
            </a:extLst>
          </p:cNvPr>
          <p:cNvSpPr/>
          <p:nvPr/>
        </p:nvSpPr>
        <p:spPr>
          <a:xfrm>
            <a:off x="7459772" y="3118000"/>
            <a:ext cx="1151236" cy="350569"/>
          </a:xfrm>
          <a:prstGeom prst="wedgeRectCallout">
            <a:avLst>
              <a:gd name="adj1" fmla="val -89890"/>
              <a:gd name="adj2" fmla="val 84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13" dirty="0" err="1"/>
              <a:t>P</a:t>
            </a:r>
            <a:r>
              <a:rPr lang="nl-NL" sz="900" dirty="0" err="1"/>
              <a:t>latform</a:t>
            </a:r>
            <a:r>
              <a:rPr lang="nl-NL" sz="1013" dirty="0" err="1"/>
              <a:t>Ops</a:t>
            </a:r>
            <a:endParaRPr lang="nl-NL" sz="105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CB295C4-237E-48E0-B388-3C46D32E1B83}"/>
              </a:ext>
            </a:extLst>
          </p:cNvPr>
          <p:cNvSpPr/>
          <p:nvPr/>
        </p:nvSpPr>
        <p:spPr>
          <a:xfrm>
            <a:off x="4332409" y="2482874"/>
            <a:ext cx="518753" cy="8142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CD</a:t>
            </a:r>
            <a:endParaRPr lang="en-NL" sz="1013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B5845D-572F-459B-8D6F-D0B52DE7B7B5}"/>
              </a:ext>
            </a:extLst>
          </p:cNvPr>
          <p:cNvSpPr/>
          <p:nvPr/>
        </p:nvSpPr>
        <p:spPr>
          <a:xfrm>
            <a:off x="2079388" y="1455621"/>
            <a:ext cx="2187080" cy="33762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8997AA6E-C85C-490E-A121-CE2EC09BFEDC}"/>
              </a:ext>
            </a:extLst>
          </p:cNvPr>
          <p:cNvSpPr/>
          <p:nvPr/>
        </p:nvSpPr>
        <p:spPr>
          <a:xfrm>
            <a:off x="1295260" y="1218235"/>
            <a:ext cx="1089195" cy="397661"/>
          </a:xfrm>
          <a:prstGeom prst="wedgeRectCallout">
            <a:avLst>
              <a:gd name="adj1" fmla="val 22224"/>
              <a:gd name="adj2" fmla="val 1568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Application Development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82B3DC-4047-42E4-A528-408ED8AD25E7}"/>
              </a:ext>
            </a:extLst>
          </p:cNvPr>
          <p:cNvSpPr txBox="1"/>
          <p:nvPr/>
        </p:nvSpPr>
        <p:spPr>
          <a:xfrm>
            <a:off x="391009" y="992552"/>
            <a:ext cx="40908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Bus</a:t>
            </a:r>
            <a:endParaRPr lang="en-NL" sz="1013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EB0F4A-F367-4943-90A8-32F276ACA765}"/>
              </a:ext>
            </a:extLst>
          </p:cNvPr>
          <p:cNvSpPr/>
          <p:nvPr/>
        </p:nvSpPr>
        <p:spPr>
          <a:xfrm>
            <a:off x="623067" y="1699450"/>
            <a:ext cx="1089195" cy="397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Strategie</a:t>
            </a:r>
            <a:endParaRPr lang="en-NL" sz="1013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CF0839-0684-43F1-9A58-6E7D450345B7}"/>
              </a:ext>
            </a:extLst>
          </p:cNvPr>
          <p:cNvSpPr/>
          <p:nvPr/>
        </p:nvSpPr>
        <p:spPr>
          <a:xfrm>
            <a:off x="628650" y="2175936"/>
            <a:ext cx="1089195" cy="7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Functionele </a:t>
            </a:r>
            <a:r>
              <a:rPr lang="nl-NL" sz="1200" dirty="0" err="1"/>
              <a:t>Requirements</a:t>
            </a:r>
            <a:r>
              <a:rPr lang="nl-NL" sz="1200" dirty="0"/>
              <a:t>/ </a:t>
            </a:r>
            <a:r>
              <a:rPr lang="nl-NL" sz="1200" dirty="0" err="1"/>
              <a:t>Epics</a:t>
            </a:r>
            <a:r>
              <a:rPr lang="nl-NL" sz="1200" dirty="0"/>
              <a:t> &amp; </a:t>
            </a:r>
            <a:r>
              <a:rPr lang="nl-NL" sz="1200" dirty="0" err="1"/>
              <a:t>Stories</a:t>
            </a:r>
            <a:endParaRPr lang="en-NL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955B13-0582-4CAD-9AEE-C0AB54B1D423}"/>
              </a:ext>
            </a:extLst>
          </p:cNvPr>
          <p:cNvSpPr/>
          <p:nvPr/>
        </p:nvSpPr>
        <p:spPr>
          <a:xfrm>
            <a:off x="628650" y="3014220"/>
            <a:ext cx="1089195" cy="7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Achitectuur</a:t>
            </a:r>
            <a:endParaRPr lang="en-NL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0AAFE6-3C80-4421-9FFA-6C8F3472BA94}"/>
              </a:ext>
            </a:extLst>
          </p:cNvPr>
          <p:cNvSpPr/>
          <p:nvPr/>
        </p:nvSpPr>
        <p:spPr>
          <a:xfrm>
            <a:off x="391009" y="1201713"/>
            <a:ext cx="7073903" cy="384981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37" name="Speech Bubble: Rectangle 36">
            <a:extLst>
              <a:ext uri="{FF2B5EF4-FFF2-40B4-BE49-F238E27FC236}">
                <a16:creationId xmlns:a16="http://schemas.microsoft.com/office/drawing/2014/main" id="{C1F6BE89-71E4-4BDD-A36E-F39E57DC22B4}"/>
              </a:ext>
            </a:extLst>
          </p:cNvPr>
          <p:cNvSpPr/>
          <p:nvPr/>
        </p:nvSpPr>
        <p:spPr>
          <a:xfrm>
            <a:off x="7521812" y="321515"/>
            <a:ext cx="1089195" cy="558863"/>
          </a:xfrm>
          <a:prstGeom prst="wedgeRectCallout">
            <a:avLst>
              <a:gd name="adj1" fmla="val -67379"/>
              <a:gd name="adj2" fmla="val 12799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DevOps</a:t>
            </a:r>
            <a:endParaRPr lang="en-NL" sz="1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4877E3-EB39-40BD-9125-814D4BC9F207}"/>
              </a:ext>
            </a:extLst>
          </p:cNvPr>
          <p:cNvSpPr/>
          <p:nvPr/>
        </p:nvSpPr>
        <p:spPr>
          <a:xfrm>
            <a:off x="5020409" y="1631918"/>
            <a:ext cx="1956840" cy="9891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4EEA58A0-F3C5-4E79-B134-09BB079882A7}"/>
              </a:ext>
            </a:extLst>
          </p:cNvPr>
          <p:cNvSpPr/>
          <p:nvPr/>
        </p:nvSpPr>
        <p:spPr>
          <a:xfrm>
            <a:off x="7506440" y="1603471"/>
            <a:ext cx="738550" cy="422030"/>
          </a:xfrm>
          <a:prstGeom prst="wedgeRectCallout">
            <a:avLst>
              <a:gd name="adj1" fmla="val -123512"/>
              <a:gd name="adj2" fmla="val 675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13" dirty="0" err="1"/>
              <a:t>AppOps</a:t>
            </a:r>
            <a:endParaRPr lang="en-NL" sz="1013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C47BE4C-0145-43D4-9B75-CC37D1E2C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AB4917-5EC3-4082-93C6-1DC09FA2C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93419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8FC0502-5296-43EC-A404-43FCF1EEF236}"/>
              </a:ext>
            </a:extLst>
          </p:cNvPr>
          <p:cNvSpPr/>
          <p:nvPr/>
        </p:nvSpPr>
        <p:spPr>
          <a:xfrm>
            <a:off x="1918921" y="1305662"/>
            <a:ext cx="5427051" cy="3633420"/>
          </a:xfrm>
          <a:prstGeom prst="rect">
            <a:avLst/>
          </a:prstGeom>
          <a:noFill/>
          <a:ln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03E7423-290A-45F7-B5E8-A997033BC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-151667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nl-NL" sz="2700" dirty="0"/>
              <a:t>AMIS Bus, </a:t>
            </a:r>
            <a:r>
              <a:rPr lang="nl-NL" sz="2700" dirty="0" err="1"/>
              <a:t>Dev</a:t>
            </a:r>
            <a:r>
              <a:rPr lang="nl-NL" sz="2700" dirty="0"/>
              <a:t> &amp; </a:t>
            </a:r>
            <a:r>
              <a:rPr lang="nl-NL" sz="2700" dirty="0" err="1"/>
              <a:t>Ops</a:t>
            </a:r>
            <a:r>
              <a:rPr lang="nl-NL" sz="2700" dirty="0"/>
              <a:t> proposities</a:t>
            </a:r>
            <a:endParaRPr lang="en-NL" sz="27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724B2B-6DF9-460F-82EB-48F99D5B5EAD}"/>
              </a:ext>
            </a:extLst>
          </p:cNvPr>
          <p:cNvSpPr txBox="1"/>
          <p:nvPr/>
        </p:nvSpPr>
        <p:spPr>
          <a:xfrm>
            <a:off x="1918921" y="591886"/>
            <a:ext cx="17251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 err="1"/>
              <a:t>Idea|Create|Prepare</a:t>
            </a:r>
            <a:r>
              <a:rPr lang="nl-NL" sz="1013" dirty="0"/>
              <a:t> | Plan</a:t>
            </a:r>
            <a:endParaRPr lang="en-NL" sz="1013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691EAF-3F8D-4BFE-8570-034F7D73C4AE}"/>
              </a:ext>
            </a:extLst>
          </p:cNvPr>
          <p:cNvSpPr txBox="1"/>
          <p:nvPr/>
        </p:nvSpPr>
        <p:spPr>
          <a:xfrm>
            <a:off x="6603022" y="638004"/>
            <a:ext cx="351378" cy="404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Do</a:t>
            </a:r>
          </a:p>
          <a:p>
            <a:endParaRPr lang="en-NL" sz="101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A91E64-146B-4172-9388-BBD7A47F975C}"/>
              </a:ext>
            </a:extLst>
          </p:cNvPr>
          <p:cNvSpPr/>
          <p:nvPr/>
        </p:nvSpPr>
        <p:spPr>
          <a:xfrm>
            <a:off x="2367329" y="1711349"/>
            <a:ext cx="1589209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Applicatie</a:t>
            </a:r>
            <a:endParaRPr lang="en-NL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362BC3-E935-4C51-A654-D79515B2979C}"/>
              </a:ext>
            </a:extLst>
          </p:cNvPr>
          <p:cNvSpPr/>
          <p:nvPr/>
        </p:nvSpPr>
        <p:spPr>
          <a:xfrm>
            <a:off x="2367329" y="2814284"/>
            <a:ext cx="1589209" cy="180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Platform</a:t>
            </a:r>
          </a:p>
          <a:p>
            <a:pPr algn="ctr"/>
            <a:endParaRPr lang="nl-NL" sz="1013" dirty="0"/>
          </a:p>
          <a:p>
            <a:pPr algn="ctr"/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078858-4B4C-4BBE-9FFB-549D6872D291}"/>
              </a:ext>
            </a:extLst>
          </p:cNvPr>
          <p:cNvSpPr/>
          <p:nvPr/>
        </p:nvSpPr>
        <p:spPr>
          <a:xfrm>
            <a:off x="2578343" y="4002701"/>
            <a:ext cx="1167179" cy="5145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Infra</a:t>
            </a:r>
            <a:endParaRPr lang="en-NL" sz="1013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E04958-9251-4723-B847-B88278A67EF0}"/>
              </a:ext>
            </a:extLst>
          </p:cNvPr>
          <p:cNvSpPr txBox="1"/>
          <p:nvPr/>
        </p:nvSpPr>
        <p:spPr>
          <a:xfrm>
            <a:off x="4048858" y="995712"/>
            <a:ext cx="41710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 err="1"/>
              <a:t>Dev</a:t>
            </a:r>
            <a:endParaRPr lang="en-NL" sz="1013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21D8FE-13DE-4C38-9EF9-79ABA599D23D}"/>
              </a:ext>
            </a:extLst>
          </p:cNvPr>
          <p:cNvSpPr txBox="1"/>
          <p:nvPr/>
        </p:nvSpPr>
        <p:spPr>
          <a:xfrm>
            <a:off x="4637943" y="995712"/>
            <a:ext cx="42351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 err="1"/>
              <a:t>Ops</a:t>
            </a:r>
            <a:endParaRPr lang="en-NL" sz="1013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A1ED4B-7F81-4448-B645-FF1B1EC5EFA8}"/>
              </a:ext>
            </a:extLst>
          </p:cNvPr>
          <p:cNvSpPr/>
          <p:nvPr/>
        </p:nvSpPr>
        <p:spPr>
          <a:xfrm>
            <a:off x="5187464" y="1711349"/>
            <a:ext cx="1589209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Applicatie</a:t>
            </a:r>
            <a:endParaRPr lang="en-NL" sz="10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6F7173-A2AA-44E7-A469-0E4BB2945E48}"/>
              </a:ext>
            </a:extLst>
          </p:cNvPr>
          <p:cNvSpPr/>
          <p:nvPr/>
        </p:nvSpPr>
        <p:spPr>
          <a:xfrm>
            <a:off x="5187464" y="2814284"/>
            <a:ext cx="1589209" cy="180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Platform</a:t>
            </a:r>
          </a:p>
          <a:p>
            <a:pPr algn="ctr"/>
            <a:endParaRPr lang="nl-NL" sz="1013" dirty="0"/>
          </a:p>
          <a:p>
            <a:pPr algn="ctr"/>
            <a:endParaRPr lang="en-NL" sz="101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742EAAA-1A95-4ED8-BF47-8726EB96C355}"/>
              </a:ext>
            </a:extLst>
          </p:cNvPr>
          <p:cNvSpPr/>
          <p:nvPr/>
        </p:nvSpPr>
        <p:spPr>
          <a:xfrm>
            <a:off x="5398478" y="4002701"/>
            <a:ext cx="1167179" cy="51459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Infra</a:t>
            </a:r>
            <a:endParaRPr lang="en-NL" sz="101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804D0CF-339A-4516-BB54-0AA2D151BE86}"/>
              </a:ext>
            </a:extLst>
          </p:cNvPr>
          <p:cNvSpPr/>
          <p:nvPr/>
        </p:nvSpPr>
        <p:spPr>
          <a:xfrm>
            <a:off x="4906108" y="1444161"/>
            <a:ext cx="2281597" cy="33762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4C83CF2-DCB1-4C2B-A27A-FABBC419C763}"/>
              </a:ext>
            </a:extLst>
          </p:cNvPr>
          <p:cNvSpPr/>
          <p:nvPr/>
        </p:nvSpPr>
        <p:spPr>
          <a:xfrm>
            <a:off x="2204106" y="1608995"/>
            <a:ext cx="1956840" cy="9891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29593CB-F264-405E-A3C5-2A3C716189F3}"/>
              </a:ext>
            </a:extLst>
          </p:cNvPr>
          <p:cNvSpPr/>
          <p:nvPr/>
        </p:nvSpPr>
        <p:spPr>
          <a:xfrm>
            <a:off x="2180531" y="2743202"/>
            <a:ext cx="1956840" cy="198486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2B73864-1373-4343-80F5-B698E2A3E02E}"/>
              </a:ext>
            </a:extLst>
          </p:cNvPr>
          <p:cNvSpPr/>
          <p:nvPr/>
        </p:nvSpPr>
        <p:spPr>
          <a:xfrm>
            <a:off x="5020408" y="2743202"/>
            <a:ext cx="1919486" cy="1984864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CB295C4-237E-48E0-B388-3C46D32E1B83}"/>
              </a:ext>
            </a:extLst>
          </p:cNvPr>
          <p:cNvSpPr/>
          <p:nvPr/>
        </p:nvSpPr>
        <p:spPr>
          <a:xfrm>
            <a:off x="4332409" y="2482874"/>
            <a:ext cx="518753" cy="814210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CD</a:t>
            </a:r>
            <a:endParaRPr lang="en-NL" sz="1013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82B3DC-4047-42E4-A528-408ED8AD25E7}"/>
              </a:ext>
            </a:extLst>
          </p:cNvPr>
          <p:cNvSpPr txBox="1"/>
          <p:nvPr/>
        </p:nvSpPr>
        <p:spPr>
          <a:xfrm>
            <a:off x="391009" y="992552"/>
            <a:ext cx="40908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Bus</a:t>
            </a:r>
            <a:endParaRPr lang="en-NL" sz="1013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DEB0F4A-F367-4943-90A8-32F276ACA765}"/>
              </a:ext>
            </a:extLst>
          </p:cNvPr>
          <p:cNvSpPr/>
          <p:nvPr/>
        </p:nvSpPr>
        <p:spPr>
          <a:xfrm>
            <a:off x="623067" y="1699450"/>
            <a:ext cx="1089195" cy="3976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Strategie</a:t>
            </a:r>
            <a:endParaRPr lang="en-NL" sz="1013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6CF0839-0684-43F1-9A58-6E7D450345B7}"/>
              </a:ext>
            </a:extLst>
          </p:cNvPr>
          <p:cNvSpPr/>
          <p:nvPr/>
        </p:nvSpPr>
        <p:spPr>
          <a:xfrm>
            <a:off x="628650" y="2175936"/>
            <a:ext cx="1089195" cy="7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Functionele </a:t>
            </a:r>
            <a:r>
              <a:rPr lang="nl-NL" sz="1200" dirty="0" err="1"/>
              <a:t>Requirements</a:t>
            </a:r>
            <a:r>
              <a:rPr lang="nl-NL" sz="1200" dirty="0"/>
              <a:t>/ </a:t>
            </a:r>
            <a:r>
              <a:rPr lang="nl-NL" sz="1200" dirty="0" err="1"/>
              <a:t>Epics</a:t>
            </a:r>
            <a:r>
              <a:rPr lang="nl-NL" sz="1200" dirty="0"/>
              <a:t> &amp; </a:t>
            </a:r>
            <a:r>
              <a:rPr lang="nl-NL" sz="1200" dirty="0" err="1"/>
              <a:t>Stories</a:t>
            </a:r>
            <a:endParaRPr lang="en-NL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1955B13-0582-4CAD-9AEE-C0AB54B1D423}"/>
              </a:ext>
            </a:extLst>
          </p:cNvPr>
          <p:cNvSpPr/>
          <p:nvPr/>
        </p:nvSpPr>
        <p:spPr>
          <a:xfrm>
            <a:off x="628650" y="3014220"/>
            <a:ext cx="1089195" cy="751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Achitectuur</a:t>
            </a:r>
            <a:endParaRPr lang="en-NL" sz="12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90AAFE6-3C80-4421-9FFA-6C8F3472BA94}"/>
              </a:ext>
            </a:extLst>
          </p:cNvPr>
          <p:cNvSpPr/>
          <p:nvPr/>
        </p:nvSpPr>
        <p:spPr>
          <a:xfrm>
            <a:off x="391009" y="1201713"/>
            <a:ext cx="7073903" cy="3849817"/>
          </a:xfrm>
          <a:prstGeom prst="rect">
            <a:avLst/>
          </a:prstGeom>
          <a:noFill/>
          <a:ln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508EE35-AFAA-4029-95B0-C3094AF793FF}"/>
              </a:ext>
            </a:extLst>
          </p:cNvPr>
          <p:cNvSpPr/>
          <p:nvPr/>
        </p:nvSpPr>
        <p:spPr>
          <a:xfrm>
            <a:off x="5020409" y="1631918"/>
            <a:ext cx="1956840" cy="9891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E2FAFC5-CAE5-439B-9A88-32E73B0D0D22}"/>
              </a:ext>
            </a:extLst>
          </p:cNvPr>
          <p:cNvSpPr/>
          <p:nvPr/>
        </p:nvSpPr>
        <p:spPr>
          <a:xfrm>
            <a:off x="5020409" y="1631918"/>
            <a:ext cx="1956840" cy="98913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E88BA0E3-0199-4659-8DD1-AF859043DF3F}"/>
              </a:ext>
            </a:extLst>
          </p:cNvPr>
          <p:cNvSpPr/>
          <p:nvPr/>
        </p:nvSpPr>
        <p:spPr>
          <a:xfrm>
            <a:off x="7519857" y="1593733"/>
            <a:ext cx="738550" cy="422030"/>
          </a:xfrm>
          <a:prstGeom prst="wedgeRectCallout">
            <a:avLst>
              <a:gd name="adj1" fmla="val -95833"/>
              <a:gd name="adj2" fmla="val 9877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13" dirty="0" err="1"/>
              <a:t>AppOps</a:t>
            </a:r>
            <a:endParaRPr lang="en-NL" sz="1013" dirty="0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75EE46D4-7C8E-49CE-9191-7F472F9DF01A}"/>
              </a:ext>
            </a:extLst>
          </p:cNvPr>
          <p:cNvSpPr/>
          <p:nvPr/>
        </p:nvSpPr>
        <p:spPr>
          <a:xfrm>
            <a:off x="635563" y="414046"/>
            <a:ext cx="1089195" cy="236787"/>
          </a:xfrm>
          <a:prstGeom prst="wedgeRectCallout">
            <a:avLst>
              <a:gd name="adj1" fmla="val -32820"/>
              <a:gd name="adj2" fmla="val 29215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BusOp</a:t>
            </a:r>
            <a:r>
              <a:rPr lang="nl-NL" sz="1050" dirty="0" err="1"/>
              <a:t>s</a:t>
            </a:r>
            <a:endParaRPr lang="en-NL" sz="1013" dirty="0"/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8AE1EFB9-02D2-4A9C-88AA-642D6518BB90}"/>
              </a:ext>
            </a:extLst>
          </p:cNvPr>
          <p:cNvSpPr/>
          <p:nvPr/>
        </p:nvSpPr>
        <p:spPr>
          <a:xfrm>
            <a:off x="1309509" y="1218235"/>
            <a:ext cx="1089195" cy="397662"/>
          </a:xfrm>
          <a:prstGeom prst="wedgeRectCallout">
            <a:avLst>
              <a:gd name="adj1" fmla="val 112432"/>
              <a:gd name="adj2" fmla="val 8517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0E6CBA7F-C141-4DC5-A6AC-B8E41221654B}"/>
              </a:ext>
            </a:extLst>
          </p:cNvPr>
          <p:cNvSpPr/>
          <p:nvPr/>
        </p:nvSpPr>
        <p:spPr>
          <a:xfrm>
            <a:off x="1030323" y="4192217"/>
            <a:ext cx="1089195" cy="423747"/>
          </a:xfrm>
          <a:prstGeom prst="wedgeRectCallout">
            <a:avLst>
              <a:gd name="adj1" fmla="val 54917"/>
              <a:gd name="adj2" fmla="val -9596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Platform Development</a:t>
            </a:r>
          </a:p>
        </p:txBody>
      </p:sp>
      <p:sp>
        <p:nvSpPr>
          <p:cNvPr id="56" name="Speech Bubble: Rectangle 55">
            <a:extLst>
              <a:ext uri="{FF2B5EF4-FFF2-40B4-BE49-F238E27FC236}">
                <a16:creationId xmlns:a16="http://schemas.microsoft.com/office/drawing/2014/main" id="{F4BCEC18-5129-460A-97DA-CCCB41F7602C}"/>
              </a:ext>
            </a:extLst>
          </p:cNvPr>
          <p:cNvSpPr/>
          <p:nvPr/>
        </p:nvSpPr>
        <p:spPr>
          <a:xfrm>
            <a:off x="7459772" y="3118000"/>
            <a:ext cx="1151236" cy="350569"/>
          </a:xfrm>
          <a:prstGeom prst="wedgeRectCallout">
            <a:avLst>
              <a:gd name="adj1" fmla="val -89890"/>
              <a:gd name="adj2" fmla="val 8426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13" dirty="0" err="1"/>
              <a:t>P</a:t>
            </a:r>
            <a:r>
              <a:rPr lang="nl-NL" sz="900" dirty="0" err="1"/>
              <a:t>latform</a:t>
            </a:r>
            <a:r>
              <a:rPr lang="nl-NL" sz="1013" dirty="0" err="1"/>
              <a:t>Ops</a:t>
            </a:r>
            <a:endParaRPr lang="nl-NL" sz="1050" dirty="0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7699D7A1-7912-4F2A-BFAD-7E9EE0CEFF6C}"/>
              </a:ext>
            </a:extLst>
          </p:cNvPr>
          <p:cNvSpPr/>
          <p:nvPr/>
        </p:nvSpPr>
        <p:spPr>
          <a:xfrm>
            <a:off x="1295260" y="1218235"/>
            <a:ext cx="1089195" cy="397661"/>
          </a:xfrm>
          <a:prstGeom prst="wedgeRectCallout">
            <a:avLst>
              <a:gd name="adj1" fmla="val 22224"/>
              <a:gd name="adj2" fmla="val 15687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Application Development</a:t>
            </a:r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97F99ABF-6505-4E21-9F13-F1629C2DAEA1}"/>
              </a:ext>
            </a:extLst>
          </p:cNvPr>
          <p:cNvSpPr/>
          <p:nvPr/>
        </p:nvSpPr>
        <p:spPr>
          <a:xfrm>
            <a:off x="7521812" y="321515"/>
            <a:ext cx="1089195" cy="558863"/>
          </a:xfrm>
          <a:prstGeom prst="wedgeRectCallout">
            <a:avLst>
              <a:gd name="adj1" fmla="val -67379"/>
              <a:gd name="adj2" fmla="val 127999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DevOps</a:t>
            </a:r>
            <a:endParaRPr lang="en-NL" sz="1600" dirty="0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8B2D503F-C969-41CB-8287-14A0B66685D8}"/>
              </a:ext>
            </a:extLst>
          </p:cNvPr>
          <p:cNvSpPr/>
          <p:nvPr/>
        </p:nvSpPr>
        <p:spPr>
          <a:xfrm>
            <a:off x="7506440" y="1603471"/>
            <a:ext cx="738550" cy="422030"/>
          </a:xfrm>
          <a:prstGeom prst="wedgeRectCallout">
            <a:avLst>
              <a:gd name="adj1" fmla="val -123512"/>
              <a:gd name="adj2" fmla="val 675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13" dirty="0" err="1"/>
              <a:t>AppOps</a:t>
            </a:r>
            <a:endParaRPr lang="en-NL" sz="1013" dirty="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5185D5E-8AB6-4A2D-83F3-59FBBF3AAB23}"/>
              </a:ext>
            </a:extLst>
          </p:cNvPr>
          <p:cNvSpPr/>
          <p:nvPr/>
        </p:nvSpPr>
        <p:spPr>
          <a:xfrm>
            <a:off x="1743081" y="2275011"/>
            <a:ext cx="465981" cy="22438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6A612B2-2036-4BD8-AABD-BF27D715DBE7}"/>
              </a:ext>
            </a:extLst>
          </p:cNvPr>
          <p:cNvSpPr txBox="1"/>
          <p:nvPr/>
        </p:nvSpPr>
        <p:spPr>
          <a:xfrm>
            <a:off x="299321" y="1974223"/>
            <a:ext cx="1745992" cy="415498"/>
          </a:xfrm>
          <a:prstGeom prst="rect">
            <a:avLst/>
          </a:prstGeom>
          <a:solidFill>
            <a:schemeClr val="lt1">
              <a:alpha val="7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r"/>
            <a:r>
              <a:rPr lang="nl-NL" sz="1050" dirty="0"/>
              <a:t>Functionele </a:t>
            </a:r>
            <a:r>
              <a:rPr lang="nl-NL" sz="1050" dirty="0" err="1"/>
              <a:t>requirements</a:t>
            </a:r>
            <a:r>
              <a:rPr lang="nl-NL" sz="1050" dirty="0"/>
              <a:t> </a:t>
            </a:r>
            <a:br>
              <a:rPr lang="nl-NL" sz="1050" dirty="0"/>
            </a:br>
            <a:r>
              <a:rPr lang="nl-NL" sz="1050" dirty="0"/>
              <a:t>van Product </a:t>
            </a:r>
            <a:r>
              <a:rPr lang="nl-NL" sz="1050" dirty="0" err="1"/>
              <a:t>Owner</a:t>
            </a:r>
            <a:endParaRPr lang="en-NL" sz="1050" dirty="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F1FA46C3-C5F3-4813-8C9A-F5EDAEEA766C}"/>
              </a:ext>
            </a:extLst>
          </p:cNvPr>
          <p:cNvSpPr/>
          <p:nvPr/>
        </p:nvSpPr>
        <p:spPr>
          <a:xfrm>
            <a:off x="1721097" y="3791462"/>
            <a:ext cx="470392" cy="22438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ACFD93C-9B93-40C1-A65F-DA19FEBA0F41}"/>
              </a:ext>
            </a:extLst>
          </p:cNvPr>
          <p:cNvSpPr txBox="1"/>
          <p:nvPr/>
        </p:nvSpPr>
        <p:spPr>
          <a:xfrm>
            <a:off x="211276" y="3346333"/>
            <a:ext cx="1840157" cy="577081"/>
          </a:xfrm>
          <a:prstGeom prst="rect">
            <a:avLst/>
          </a:prstGeom>
          <a:solidFill>
            <a:schemeClr val="lt1">
              <a:alpha val="7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nl-NL" sz="1050" dirty="0"/>
              <a:t>Non-Functionele </a:t>
            </a:r>
            <a:r>
              <a:rPr lang="nl-NL" sz="1050" dirty="0" err="1"/>
              <a:t>requirements</a:t>
            </a:r>
            <a:r>
              <a:rPr lang="nl-NL" sz="1050" dirty="0"/>
              <a:t> van Product </a:t>
            </a:r>
            <a:r>
              <a:rPr lang="nl-NL" sz="1050" dirty="0" err="1"/>
              <a:t>Owner</a:t>
            </a:r>
            <a:r>
              <a:rPr lang="nl-NL" sz="1050" dirty="0"/>
              <a:t>, Architect, </a:t>
            </a:r>
            <a:r>
              <a:rPr lang="nl-NL" sz="1050" dirty="0" err="1"/>
              <a:t>Ops</a:t>
            </a:r>
            <a:r>
              <a:rPr lang="nl-NL" sz="1050" dirty="0"/>
              <a:t> team</a:t>
            </a:r>
            <a:endParaRPr lang="en-NL" sz="1050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FB3290B-61B5-4F55-89DD-E2278B722C87}"/>
              </a:ext>
            </a:extLst>
          </p:cNvPr>
          <p:cNvSpPr txBox="1"/>
          <p:nvPr/>
        </p:nvSpPr>
        <p:spPr>
          <a:xfrm>
            <a:off x="7263992" y="3779832"/>
            <a:ext cx="1510665" cy="738664"/>
          </a:xfrm>
          <a:prstGeom prst="rect">
            <a:avLst/>
          </a:prstGeom>
          <a:solidFill>
            <a:schemeClr val="lt1">
              <a:alpha val="7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1050" dirty="0"/>
              <a:t>Non Functionele SLA &amp; </a:t>
            </a:r>
            <a:br>
              <a:rPr lang="nl-NL" sz="1050" dirty="0"/>
            </a:br>
            <a:r>
              <a:rPr lang="nl-NL" sz="1050" dirty="0" err="1"/>
              <a:t>KPIs</a:t>
            </a:r>
            <a:r>
              <a:rPr lang="nl-NL" sz="1050" dirty="0"/>
              <a:t> van </a:t>
            </a:r>
            <a:br>
              <a:rPr lang="nl-NL" sz="1050" dirty="0"/>
            </a:br>
            <a:r>
              <a:rPr lang="nl-NL" sz="1050" dirty="0"/>
              <a:t>applicatie beheerder </a:t>
            </a:r>
            <a:endParaRPr lang="en-NL" sz="1050" dirty="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1DC6ADB4-7C6A-4388-9365-0F51770A4E8A}"/>
              </a:ext>
            </a:extLst>
          </p:cNvPr>
          <p:cNvSpPr/>
          <p:nvPr/>
        </p:nvSpPr>
        <p:spPr>
          <a:xfrm rot="10800000">
            <a:off x="6939895" y="4237301"/>
            <a:ext cx="624248" cy="22438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AD58936-76A4-4C7E-99C2-55EE8C25926C}"/>
              </a:ext>
            </a:extLst>
          </p:cNvPr>
          <p:cNvSpPr txBox="1"/>
          <p:nvPr/>
        </p:nvSpPr>
        <p:spPr>
          <a:xfrm>
            <a:off x="7573116" y="2211473"/>
            <a:ext cx="1343747" cy="738664"/>
          </a:xfrm>
          <a:prstGeom prst="rect">
            <a:avLst/>
          </a:prstGeom>
          <a:solidFill>
            <a:schemeClr val="lt1">
              <a:alpha val="7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1050" dirty="0"/>
              <a:t>Functionele SLA </a:t>
            </a:r>
            <a:br>
              <a:rPr lang="nl-NL" sz="1050" dirty="0"/>
            </a:br>
            <a:r>
              <a:rPr lang="nl-NL" sz="1050" dirty="0"/>
              <a:t>&amp; </a:t>
            </a:r>
            <a:r>
              <a:rPr lang="nl-NL" sz="1050" dirty="0" err="1"/>
              <a:t>KPIs</a:t>
            </a:r>
            <a:r>
              <a:rPr lang="nl-NL" sz="1050" dirty="0"/>
              <a:t> van business </a:t>
            </a:r>
            <a:br>
              <a:rPr lang="nl-NL" sz="1050" dirty="0"/>
            </a:br>
            <a:r>
              <a:rPr lang="nl-NL" sz="1050" dirty="0"/>
              <a:t>applicatie eigenaar</a:t>
            </a:r>
            <a:endParaRPr lang="en-NL" sz="1050" dirty="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2A2D7CEB-CBAD-4DC6-910A-5FB68B180C1A}"/>
              </a:ext>
            </a:extLst>
          </p:cNvPr>
          <p:cNvSpPr/>
          <p:nvPr/>
        </p:nvSpPr>
        <p:spPr>
          <a:xfrm rot="10800000">
            <a:off x="7206785" y="2077995"/>
            <a:ext cx="624248" cy="22438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 dirty="0"/>
          </a:p>
        </p:txBody>
      </p: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3EA492EB-72A6-4216-89DA-460E85F054D4}"/>
              </a:ext>
            </a:extLst>
          </p:cNvPr>
          <p:cNvSpPr/>
          <p:nvPr/>
        </p:nvSpPr>
        <p:spPr>
          <a:xfrm rot="10800000">
            <a:off x="7362709" y="1391131"/>
            <a:ext cx="525340" cy="22438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C6562ED-F3C5-4045-89C7-543CA22954B5}"/>
              </a:ext>
            </a:extLst>
          </p:cNvPr>
          <p:cNvSpPr txBox="1"/>
          <p:nvPr/>
        </p:nvSpPr>
        <p:spPr>
          <a:xfrm>
            <a:off x="7426899" y="869795"/>
            <a:ext cx="1473607" cy="738664"/>
          </a:xfrm>
          <a:prstGeom prst="rect">
            <a:avLst/>
          </a:prstGeom>
          <a:solidFill>
            <a:schemeClr val="lt1">
              <a:alpha val="74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nl-NL" sz="1050" dirty="0"/>
              <a:t>Operationele SLA </a:t>
            </a:r>
            <a:br>
              <a:rPr lang="nl-NL" sz="1050" dirty="0"/>
            </a:br>
            <a:r>
              <a:rPr lang="nl-NL" sz="1050" dirty="0"/>
              <a:t>&amp;Life </a:t>
            </a:r>
            <a:r>
              <a:rPr lang="nl-NL" sz="1050" dirty="0" err="1"/>
              <a:t>Cycle</a:t>
            </a:r>
            <a:r>
              <a:rPr lang="nl-NL" sz="1050" dirty="0"/>
              <a:t> afspraken</a:t>
            </a:r>
          </a:p>
          <a:p>
            <a:r>
              <a:rPr lang="nl-NL" sz="1050" dirty="0"/>
              <a:t>met business </a:t>
            </a:r>
            <a:r>
              <a:rPr lang="nl-NL" sz="1050" dirty="0" err="1"/>
              <a:t>owner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76A851A-A9AE-42B2-AF0F-0E2791A1C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BF07C1-18D2-4056-8DF0-C4BABFEC7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4430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2FB1EEE-5769-43A6-B0A2-E8EDCA98ABC4}"/>
              </a:ext>
            </a:extLst>
          </p:cNvPr>
          <p:cNvSpPr/>
          <p:nvPr/>
        </p:nvSpPr>
        <p:spPr>
          <a:xfrm>
            <a:off x="72537" y="4160960"/>
            <a:ext cx="8328514" cy="87043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C03BAF5-BCAC-4025-BFE6-B68D376498AC}"/>
              </a:ext>
            </a:extLst>
          </p:cNvPr>
          <p:cNvSpPr/>
          <p:nvPr/>
        </p:nvSpPr>
        <p:spPr>
          <a:xfrm>
            <a:off x="257797" y="4429585"/>
            <a:ext cx="1167179" cy="471488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Cloud A</a:t>
            </a:r>
            <a:endParaRPr lang="en-NL" sz="1013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EF07DD48-B6C8-4497-86C8-3A8907247736}"/>
              </a:ext>
            </a:extLst>
          </p:cNvPr>
          <p:cNvSpPr/>
          <p:nvPr/>
        </p:nvSpPr>
        <p:spPr>
          <a:xfrm>
            <a:off x="3653204" y="4240092"/>
            <a:ext cx="1938704" cy="65282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Cloud B</a:t>
            </a:r>
            <a:endParaRPr lang="en-NL" sz="1013" dirty="0"/>
          </a:p>
        </p:txBody>
      </p:sp>
      <p:sp>
        <p:nvSpPr>
          <p:cNvPr id="21" name="Cloud 20">
            <a:extLst>
              <a:ext uri="{FF2B5EF4-FFF2-40B4-BE49-F238E27FC236}">
                <a16:creationId xmlns:a16="http://schemas.microsoft.com/office/drawing/2014/main" id="{F2C2BD87-FCC4-4C73-8644-23C3F8EEE06F}"/>
              </a:ext>
            </a:extLst>
          </p:cNvPr>
          <p:cNvSpPr/>
          <p:nvPr/>
        </p:nvSpPr>
        <p:spPr>
          <a:xfrm>
            <a:off x="6139993" y="4248246"/>
            <a:ext cx="1938704" cy="65282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Cloud C</a:t>
            </a:r>
            <a:endParaRPr lang="en-NL" sz="1013" dirty="0"/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F7794B9B-809E-46AE-9326-F21B8ADB9592}"/>
              </a:ext>
            </a:extLst>
          </p:cNvPr>
          <p:cNvSpPr/>
          <p:nvPr/>
        </p:nvSpPr>
        <p:spPr>
          <a:xfrm>
            <a:off x="1529862" y="4464294"/>
            <a:ext cx="1482174" cy="44841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On </a:t>
            </a:r>
            <a:r>
              <a:rPr lang="nl-NL" sz="1013" dirty="0" err="1"/>
              <a:t>Premises</a:t>
            </a:r>
            <a:endParaRPr lang="en-NL" sz="10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7932A7-FD02-4361-B839-E9824CABC849}"/>
              </a:ext>
            </a:extLst>
          </p:cNvPr>
          <p:cNvSpPr/>
          <p:nvPr/>
        </p:nvSpPr>
        <p:spPr>
          <a:xfrm>
            <a:off x="427095" y="736997"/>
            <a:ext cx="1826602" cy="25601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86BA506A-51E8-4A8D-8ECA-429BAEA63D51}"/>
              </a:ext>
            </a:extLst>
          </p:cNvPr>
          <p:cNvSpPr txBox="1">
            <a:spLocks/>
          </p:cNvSpPr>
          <p:nvPr/>
        </p:nvSpPr>
        <p:spPr>
          <a:xfrm>
            <a:off x="628650" y="-151667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nl-NL" sz="2700" dirty="0" err="1"/>
              <a:t>DevOps</a:t>
            </a:r>
            <a:r>
              <a:rPr lang="nl-NL" sz="2700" dirty="0"/>
              <a:t> Teams</a:t>
            </a:r>
            <a:endParaRPr lang="en-NL" sz="27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A1E076-5F68-4A23-B784-03327EA05B63}"/>
              </a:ext>
            </a:extLst>
          </p:cNvPr>
          <p:cNvSpPr/>
          <p:nvPr/>
        </p:nvSpPr>
        <p:spPr>
          <a:xfrm>
            <a:off x="539197" y="1124462"/>
            <a:ext cx="1589209" cy="7715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Applicatie</a:t>
            </a:r>
            <a:endParaRPr lang="en-NL" sz="101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2B7723-3195-471B-B9A6-866B67425288}"/>
              </a:ext>
            </a:extLst>
          </p:cNvPr>
          <p:cNvSpPr/>
          <p:nvPr/>
        </p:nvSpPr>
        <p:spPr>
          <a:xfrm>
            <a:off x="539197" y="1991459"/>
            <a:ext cx="1589209" cy="1226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Platform</a:t>
            </a:r>
          </a:p>
          <a:p>
            <a:pPr algn="ctr"/>
            <a:endParaRPr lang="nl-NL" sz="1013" dirty="0"/>
          </a:p>
          <a:p>
            <a:pPr algn="ctr"/>
            <a:endParaRPr lang="en-NL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61155B1-E745-4846-91FF-FA6900DCD0A6}"/>
              </a:ext>
            </a:extLst>
          </p:cNvPr>
          <p:cNvSpPr/>
          <p:nvPr/>
        </p:nvSpPr>
        <p:spPr>
          <a:xfrm>
            <a:off x="769995" y="2604724"/>
            <a:ext cx="1167179" cy="193870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Infra</a:t>
            </a:r>
          </a:p>
          <a:p>
            <a:pPr algn="ctr"/>
            <a:endParaRPr lang="nl-NL" sz="1013" dirty="0"/>
          </a:p>
          <a:p>
            <a:pPr algn="ctr"/>
            <a:endParaRPr lang="nl-NL" sz="1013" dirty="0"/>
          </a:p>
          <a:p>
            <a:pPr algn="ctr"/>
            <a:endParaRPr lang="nl-NL" sz="1013" dirty="0"/>
          </a:p>
          <a:p>
            <a:pPr algn="ctr"/>
            <a:endParaRPr lang="nl-NL" sz="1013" dirty="0"/>
          </a:p>
          <a:p>
            <a:pPr algn="ctr"/>
            <a:endParaRPr lang="nl-NL" sz="1013" dirty="0"/>
          </a:p>
          <a:p>
            <a:pPr algn="ctr"/>
            <a:endParaRPr lang="en-NL" sz="1013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E45CC-84C6-4E13-B68F-10C34CB9541F}"/>
              </a:ext>
            </a:extLst>
          </p:cNvPr>
          <p:cNvSpPr txBox="1"/>
          <p:nvPr/>
        </p:nvSpPr>
        <p:spPr>
          <a:xfrm>
            <a:off x="384820" y="761739"/>
            <a:ext cx="171553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 err="1"/>
              <a:t>DevOps</a:t>
            </a:r>
            <a:r>
              <a:rPr lang="nl-NL" sz="1013" dirty="0"/>
              <a:t> Team - Product X</a:t>
            </a:r>
            <a:endParaRPr lang="en-NL" sz="101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28972BA-8DEB-4822-B422-C417B4241988}"/>
              </a:ext>
            </a:extLst>
          </p:cNvPr>
          <p:cNvSpPr/>
          <p:nvPr/>
        </p:nvSpPr>
        <p:spPr>
          <a:xfrm>
            <a:off x="439616" y="3356466"/>
            <a:ext cx="8264769" cy="70558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Generiek Infra Platform</a:t>
            </a:r>
            <a:endParaRPr lang="en-NL" sz="12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A6C12C8-2F84-4F1E-B5BD-306EF0AE123D}"/>
              </a:ext>
            </a:extLst>
          </p:cNvPr>
          <p:cNvSpPr/>
          <p:nvPr/>
        </p:nvSpPr>
        <p:spPr>
          <a:xfrm>
            <a:off x="2458371" y="736997"/>
            <a:ext cx="1826602" cy="25601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F35B8D-603B-4FF2-93CB-C6CB12677239}"/>
              </a:ext>
            </a:extLst>
          </p:cNvPr>
          <p:cNvSpPr/>
          <p:nvPr/>
        </p:nvSpPr>
        <p:spPr>
          <a:xfrm>
            <a:off x="2570474" y="1124462"/>
            <a:ext cx="1589209" cy="1163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Applicatie</a:t>
            </a:r>
            <a:endParaRPr lang="en-NL" sz="1013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38948F-D88A-41BB-B594-DF336465A371}"/>
              </a:ext>
            </a:extLst>
          </p:cNvPr>
          <p:cNvSpPr/>
          <p:nvPr/>
        </p:nvSpPr>
        <p:spPr>
          <a:xfrm>
            <a:off x="2570474" y="2367329"/>
            <a:ext cx="1589209" cy="8506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Platform</a:t>
            </a:r>
          </a:p>
          <a:p>
            <a:pPr algn="ctr"/>
            <a:endParaRPr lang="nl-NL" sz="1013" dirty="0"/>
          </a:p>
          <a:p>
            <a:pPr algn="ctr"/>
            <a:endParaRPr lang="en-NL" sz="1013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22BEC4-9C77-4BFE-AADC-18A57AA4AD71}"/>
              </a:ext>
            </a:extLst>
          </p:cNvPr>
          <p:cNvSpPr/>
          <p:nvPr/>
        </p:nvSpPr>
        <p:spPr>
          <a:xfrm>
            <a:off x="2781488" y="2934435"/>
            <a:ext cx="1167179" cy="45815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Infra</a:t>
            </a:r>
            <a:endParaRPr lang="en-NL" sz="1013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FB3D5-CA8C-4BAB-ADBC-6C20889E728C}"/>
              </a:ext>
            </a:extLst>
          </p:cNvPr>
          <p:cNvSpPr txBox="1"/>
          <p:nvPr/>
        </p:nvSpPr>
        <p:spPr>
          <a:xfrm>
            <a:off x="2416097" y="761739"/>
            <a:ext cx="171553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 err="1"/>
              <a:t>DevOps</a:t>
            </a:r>
            <a:r>
              <a:rPr lang="nl-NL" sz="1013" dirty="0"/>
              <a:t> Team - Product Y</a:t>
            </a:r>
            <a:endParaRPr lang="en-NL" sz="1013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D485F3C-8660-4973-9B6E-8316710067D6}"/>
              </a:ext>
            </a:extLst>
          </p:cNvPr>
          <p:cNvSpPr/>
          <p:nvPr/>
        </p:nvSpPr>
        <p:spPr>
          <a:xfrm>
            <a:off x="6596515" y="1124461"/>
            <a:ext cx="2033889" cy="248606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Generiek </a:t>
            </a:r>
            <a:br>
              <a:rPr lang="nl-NL" sz="1200" dirty="0"/>
            </a:br>
            <a:r>
              <a:rPr lang="nl-NL" sz="1200" dirty="0"/>
              <a:t>Logisch Platform</a:t>
            </a:r>
          </a:p>
          <a:p>
            <a:pPr algn="ctr"/>
            <a:endParaRPr lang="nl-NL" sz="1200" dirty="0"/>
          </a:p>
          <a:p>
            <a:pPr algn="ctr"/>
            <a:endParaRPr lang="nl-NL" sz="1200" dirty="0"/>
          </a:p>
          <a:p>
            <a:pPr algn="ctr"/>
            <a:endParaRPr lang="nl-NL" sz="1200" dirty="0"/>
          </a:p>
          <a:p>
            <a:pPr algn="ctr"/>
            <a:endParaRPr lang="nl-NL" sz="1200" dirty="0"/>
          </a:p>
          <a:p>
            <a:pPr algn="ctr"/>
            <a:endParaRPr lang="nl-NL" sz="1200" dirty="0"/>
          </a:p>
          <a:p>
            <a:pPr algn="ctr"/>
            <a:endParaRPr lang="nl-NL" sz="1200" dirty="0"/>
          </a:p>
          <a:p>
            <a:pPr algn="ctr"/>
            <a:endParaRPr lang="nl-NL" sz="1200" dirty="0"/>
          </a:p>
          <a:p>
            <a:pPr algn="ctr"/>
            <a:endParaRPr lang="nl-NL" sz="1200" dirty="0"/>
          </a:p>
          <a:p>
            <a:pPr algn="ctr"/>
            <a:endParaRPr lang="nl-NL" sz="1200" dirty="0"/>
          </a:p>
          <a:p>
            <a:pPr algn="ctr"/>
            <a:endParaRPr lang="nl-NL" sz="1200" dirty="0"/>
          </a:p>
          <a:p>
            <a:pPr algn="ctr"/>
            <a:endParaRPr lang="en-NL" sz="12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822518-2E71-4819-AA40-48A71E3CE9D2}"/>
              </a:ext>
            </a:extLst>
          </p:cNvPr>
          <p:cNvSpPr txBox="1"/>
          <p:nvPr/>
        </p:nvSpPr>
        <p:spPr>
          <a:xfrm>
            <a:off x="420501" y="3333531"/>
            <a:ext cx="160492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Generiek Platform Team</a:t>
            </a:r>
            <a:endParaRPr lang="en-NL" sz="1013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1F12D6-4D9D-4927-8F49-3106C294A99B}"/>
              </a:ext>
            </a:extLst>
          </p:cNvPr>
          <p:cNvSpPr txBox="1"/>
          <p:nvPr/>
        </p:nvSpPr>
        <p:spPr>
          <a:xfrm>
            <a:off x="6596515" y="1459825"/>
            <a:ext cx="2172390" cy="2192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Mail</a:t>
            </a:r>
          </a:p>
          <a:p>
            <a:r>
              <a:rPr lang="nl-NL" sz="1050" dirty="0"/>
              <a:t>IAM</a:t>
            </a:r>
          </a:p>
          <a:p>
            <a:r>
              <a:rPr lang="nl-NL" sz="1050" dirty="0"/>
              <a:t>Event Bus</a:t>
            </a:r>
          </a:p>
          <a:p>
            <a:r>
              <a:rPr lang="nl-NL" sz="1050" dirty="0"/>
              <a:t>Service </a:t>
            </a:r>
            <a:r>
              <a:rPr lang="nl-NL" sz="1050" dirty="0" err="1"/>
              <a:t>Mesh</a:t>
            </a:r>
            <a:endParaRPr lang="nl-NL" sz="1050" dirty="0"/>
          </a:p>
          <a:p>
            <a:r>
              <a:rPr lang="nl-NL" sz="1050" dirty="0"/>
              <a:t>Monitoring, </a:t>
            </a:r>
            <a:r>
              <a:rPr lang="nl-NL" sz="1050" dirty="0" err="1"/>
              <a:t>Logging</a:t>
            </a:r>
            <a:endParaRPr lang="nl-NL" sz="1050" dirty="0"/>
          </a:p>
          <a:p>
            <a:r>
              <a:rPr lang="nl-NL" sz="1050" dirty="0" err="1"/>
              <a:t>Billing</a:t>
            </a:r>
            <a:endParaRPr lang="nl-NL" sz="1050" dirty="0"/>
          </a:p>
          <a:p>
            <a:r>
              <a:rPr lang="nl-NL" sz="1050" dirty="0"/>
              <a:t>Notification</a:t>
            </a:r>
          </a:p>
          <a:p>
            <a:r>
              <a:rPr lang="nl-NL" sz="1050" dirty="0"/>
              <a:t>1</a:t>
            </a:r>
            <a:r>
              <a:rPr lang="nl-NL" sz="1050" baseline="30000" dirty="0"/>
              <a:t>e</a:t>
            </a:r>
            <a:r>
              <a:rPr lang="nl-NL" sz="1050" dirty="0"/>
              <a:t> </a:t>
            </a:r>
            <a:r>
              <a:rPr lang="nl-NL" sz="1050" dirty="0" err="1"/>
              <a:t>lijns</a:t>
            </a:r>
            <a:r>
              <a:rPr lang="nl-NL" sz="1050" dirty="0"/>
              <a:t> helpdesk</a:t>
            </a:r>
          </a:p>
          <a:p>
            <a:r>
              <a:rPr lang="nl-NL" sz="1050" dirty="0"/>
              <a:t>Issue Management</a:t>
            </a:r>
          </a:p>
          <a:p>
            <a:r>
              <a:rPr lang="nl-NL" sz="1050" dirty="0"/>
              <a:t>CI/CD </a:t>
            </a:r>
          </a:p>
          <a:p>
            <a:r>
              <a:rPr lang="nl-NL" sz="1050" dirty="0"/>
              <a:t>Container Image </a:t>
            </a:r>
            <a:r>
              <a:rPr lang="nl-NL" sz="1050" dirty="0" err="1"/>
              <a:t>Registry</a:t>
            </a:r>
            <a:endParaRPr lang="nl-NL" sz="1050" dirty="0"/>
          </a:p>
          <a:p>
            <a:r>
              <a:rPr lang="nl-NL" sz="1050" dirty="0"/>
              <a:t>Blueprints (eg Cloud </a:t>
            </a:r>
            <a:r>
              <a:rPr lang="nl-NL" sz="1050" dirty="0" err="1"/>
              <a:t>Formation</a:t>
            </a:r>
            <a:r>
              <a:rPr lang="nl-NL" sz="1050" dirty="0"/>
              <a:t>)</a:t>
            </a:r>
          </a:p>
          <a:p>
            <a:r>
              <a:rPr lang="nl-NL" sz="1050" dirty="0"/>
              <a:t>Base container images</a:t>
            </a:r>
            <a:endParaRPr lang="en-NL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E1DC765-30F7-44E1-B398-6EA0D51A9C39}"/>
              </a:ext>
            </a:extLst>
          </p:cNvPr>
          <p:cNvSpPr txBox="1"/>
          <p:nvPr/>
        </p:nvSpPr>
        <p:spPr>
          <a:xfrm>
            <a:off x="2413711" y="3352934"/>
            <a:ext cx="136127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VMs</a:t>
            </a:r>
            <a:endParaRPr lang="nl-NL" sz="1050" dirty="0"/>
          </a:p>
          <a:p>
            <a:r>
              <a:rPr lang="nl-NL" sz="1050" dirty="0"/>
              <a:t>Storage</a:t>
            </a:r>
          </a:p>
          <a:p>
            <a:r>
              <a:rPr lang="nl-NL" sz="1050" dirty="0" err="1"/>
              <a:t>Kubernetes</a:t>
            </a:r>
            <a:r>
              <a:rPr lang="nl-NL" sz="1050" dirty="0"/>
              <a:t> Cluster</a:t>
            </a:r>
          </a:p>
          <a:p>
            <a:r>
              <a:rPr lang="nl-NL" sz="1050" dirty="0" err="1"/>
              <a:t>Serverless</a:t>
            </a:r>
            <a:r>
              <a:rPr lang="nl-NL" sz="1050" dirty="0"/>
              <a:t> Platform</a:t>
            </a:r>
            <a:endParaRPr lang="en-NL" sz="105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CE3BA09-E17C-4F04-BF58-71AA94E8A37F}"/>
              </a:ext>
            </a:extLst>
          </p:cNvPr>
          <p:cNvSpPr/>
          <p:nvPr/>
        </p:nvSpPr>
        <p:spPr>
          <a:xfrm>
            <a:off x="4482800" y="737144"/>
            <a:ext cx="1826602" cy="256011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8509C99-15F4-4C8D-B4B5-AAC643FE8E6F}"/>
              </a:ext>
            </a:extLst>
          </p:cNvPr>
          <p:cNvSpPr/>
          <p:nvPr/>
        </p:nvSpPr>
        <p:spPr>
          <a:xfrm>
            <a:off x="4594902" y="1124609"/>
            <a:ext cx="1589209" cy="1653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Applicatie</a:t>
            </a:r>
            <a:endParaRPr lang="en-NL" sz="1013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70498F7-9C53-4AA9-BB49-874C2926D2C7}"/>
              </a:ext>
            </a:extLst>
          </p:cNvPr>
          <p:cNvSpPr/>
          <p:nvPr/>
        </p:nvSpPr>
        <p:spPr>
          <a:xfrm>
            <a:off x="4594902" y="2837264"/>
            <a:ext cx="1589209" cy="715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Platform</a:t>
            </a:r>
          </a:p>
          <a:p>
            <a:pPr algn="ctr"/>
            <a:endParaRPr lang="nl-NL" sz="1013" dirty="0"/>
          </a:p>
          <a:p>
            <a:pPr algn="ctr"/>
            <a:endParaRPr lang="en-NL" sz="101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92DBCD4-7CC3-4A93-8404-358839AB26C7}"/>
              </a:ext>
            </a:extLst>
          </p:cNvPr>
          <p:cNvSpPr txBox="1"/>
          <p:nvPr/>
        </p:nvSpPr>
        <p:spPr>
          <a:xfrm>
            <a:off x="4440526" y="761886"/>
            <a:ext cx="170912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 err="1"/>
              <a:t>DevOps</a:t>
            </a:r>
            <a:r>
              <a:rPr lang="nl-NL" sz="1013" dirty="0"/>
              <a:t> Team - Product Z</a:t>
            </a:r>
            <a:endParaRPr lang="en-NL" sz="1013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9E7A40C-CA59-44E2-A3A9-0E5C5E93C98A}"/>
              </a:ext>
            </a:extLst>
          </p:cNvPr>
          <p:cNvSpPr txBox="1"/>
          <p:nvPr/>
        </p:nvSpPr>
        <p:spPr>
          <a:xfrm>
            <a:off x="5924598" y="3224103"/>
            <a:ext cx="3193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100" dirty="0"/>
              <a:t>λ</a:t>
            </a:r>
            <a:endParaRPr lang="en-NL" sz="2100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520F8D84-15B8-43CC-A9E0-9CC8849E38F4}"/>
              </a:ext>
            </a:extLst>
          </p:cNvPr>
          <p:cNvSpPr/>
          <p:nvPr/>
        </p:nvSpPr>
        <p:spPr>
          <a:xfrm>
            <a:off x="55396" y="45523"/>
            <a:ext cx="4385130" cy="528509"/>
          </a:xfrm>
          <a:prstGeom prst="wedgeRectCallout">
            <a:avLst>
              <a:gd name="adj1" fmla="val 25007"/>
              <a:gd name="adj2" fmla="val 9643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13" dirty="0"/>
              <a:t>Rollen in </a:t>
            </a:r>
            <a:r>
              <a:rPr lang="nl-NL" sz="1013" dirty="0" err="1"/>
              <a:t>DevOps</a:t>
            </a:r>
            <a:r>
              <a:rPr lang="nl-NL" sz="1013" dirty="0"/>
              <a:t> teams:</a:t>
            </a:r>
          </a:p>
          <a:p>
            <a:pPr algn="ctr"/>
            <a:r>
              <a:rPr lang="nl-NL" sz="1050" dirty="0"/>
              <a:t>Product </a:t>
            </a:r>
            <a:r>
              <a:rPr lang="nl-NL" sz="1050" dirty="0" err="1"/>
              <a:t>Owner</a:t>
            </a:r>
            <a:r>
              <a:rPr lang="nl-NL" sz="1050" dirty="0"/>
              <a:t>, Scrum Master, Architect, Platform Engineer (programmeur van infra as code), Ontwikkelaar, Tester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C062DD-E0A6-4811-88F3-338AB2751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109799-493A-489B-9891-78FE4356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010093-3323-4D05-B992-2A66033E6179}" type="slidenum">
              <a:rPr lang="en-NL" smtClean="0"/>
              <a:t>66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62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3" grpId="0" animBg="1"/>
      <p:bldP spid="19" grpId="0" animBg="1"/>
      <p:bldP spid="21" grpId="0" animBg="1"/>
      <p:bldP spid="20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/>
      <p:bldP spid="24" grpId="0" animBg="1"/>
      <p:bldP spid="25" grpId="0"/>
      <p:bldP spid="22" grpId="0"/>
      <p:bldP spid="27" grpId="0"/>
      <p:bldP spid="28" grpId="0" animBg="1"/>
      <p:bldP spid="29" grpId="0" animBg="1"/>
      <p:bldP spid="30" grpId="0" animBg="1"/>
      <p:bldP spid="32" grpId="0"/>
      <p:bldP spid="26" grpId="0"/>
      <p:bldP spid="3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elephant in the room…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  <p:pic>
        <p:nvPicPr>
          <p:cNvPr id="6" name="Picture 8" descr="Image result for docker hub 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4" y="1549593"/>
            <a:ext cx="8658949" cy="25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9872" y="385749"/>
            <a:ext cx="102592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whale    </a:t>
            </a:r>
            <a:endParaRPr lang="nl-NL" sz="1800" b="1" dirty="0" err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2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vehicle for:</a:t>
            </a:r>
          </a:p>
          <a:p>
            <a:pPr lvl="1"/>
            <a:r>
              <a:rPr lang="en-US" dirty="0"/>
              <a:t>Encapsulate</a:t>
            </a:r>
          </a:p>
          <a:p>
            <a:pPr lvl="1"/>
            <a:r>
              <a:rPr lang="en-US" dirty="0"/>
              <a:t>Build</a:t>
            </a:r>
          </a:p>
          <a:p>
            <a:pPr lvl="1"/>
            <a:r>
              <a:rPr lang="en-US" dirty="0"/>
              <a:t>Share &amp; Ship</a:t>
            </a:r>
          </a:p>
          <a:p>
            <a:pPr lvl="1"/>
            <a:r>
              <a:rPr lang="en-US" dirty="0"/>
              <a:t>Automated Tests</a:t>
            </a:r>
          </a:p>
          <a:p>
            <a:pPr lvl="1"/>
            <a:r>
              <a:rPr lang="en-US" dirty="0"/>
              <a:t>Deploy</a:t>
            </a:r>
          </a:p>
          <a:p>
            <a:pPr lvl="1"/>
            <a:r>
              <a:rPr lang="en-US" dirty="0"/>
              <a:t>Run</a:t>
            </a:r>
          </a:p>
          <a:p>
            <a:pPr lvl="1"/>
            <a:r>
              <a:rPr lang="en-US" dirty="0"/>
              <a:t>Scale</a:t>
            </a:r>
          </a:p>
          <a:p>
            <a:pPr lvl="1"/>
            <a:r>
              <a:rPr lang="en-US" dirty="0"/>
              <a:t>Relocate</a:t>
            </a:r>
          </a:p>
          <a:p>
            <a:pPr lvl="1"/>
            <a:r>
              <a:rPr lang="en-US" dirty="0"/>
              <a:t>Standardize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17" y="2317929"/>
            <a:ext cx="3793264" cy="2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651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69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6" y="2794655"/>
            <a:ext cx="3351070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70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4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71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693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72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3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73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6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74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08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75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070344" y="304709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ular Callout 23"/>
          <p:cNvSpPr/>
          <p:nvPr/>
        </p:nvSpPr>
        <p:spPr>
          <a:xfrm>
            <a:off x="334272" y="2261308"/>
            <a:ext cx="1218081" cy="453043"/>
          </a:xfrm>
          <a:prstGeom prst="wedgeRectCallout">
            <a:avLst>
              <a:gd name="adj1" fmla="val 22230"/>
              <a:gd name="adj2" fmla="val 126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Map</a:t>
            </a:r>
            <a:endParaRPr lang="nl-NL" dirty="0"/>
          </a:p>
        </p:txBody>
      </p:sp>
      <p:sp>
        <p:nvSpPr>
          <p:cNvPr id="28" name="Rectangular Callout 27"/>
          <p:cNvSpPr/>
          <p:nvPr/>
        </p:nvSpPr>
        <p:spPr>
          <a:xfrm>
            <a:off x="6254968" y="2074939"/>
            <a:ext cx="1218081" cy="453043"/>
          </a:xfrm>
          <a:prstGeom prst="wedgeRectCallout">
            <a:avLst>
              <a:gd name="adj1" fmla="val -35381"/>
              <a:gd name="adj2" fmla="val 1876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Configuration Map</a:t>
            </a:r>
            <a:endParaRPr lang="nl-NL" dirty="0"/>
          </a:p>
        </p:txBody>
      </p:sp>
      <p:sp>
        <p:nvSpPr>
          <p:cNvPr id="30" name="Cube 29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8858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76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94308" y="3185585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84" y="2951718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Freeform 23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Cube 27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391365" y="3068709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5" name="Cube 24"/>
          <p:cNvSpPr/>
          <p:nvPr/>
        </p:nvSpPr>
        <p:spPr>
          <a:xfrm>
            <a:off x="1134369" y="3556653"/>
            <a:ext cx="1545265" cy="1353879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77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77" y="4275556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83207" y="2790453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reeform 2"/>
          <p:cNvSpPr/>
          <p:nvPr/>
        </p:nvSpPr>
        <p:spPr>
          <a:xfrm>
            <a:off x="2913321" y="964019"/>
            <a:ext cx="3912781" cy="2327978"/>
          </a:xfrm>
          <a:custGeom>
            <a:avLst/>
            <a:gdLst>
              <a:gd name="connsiteX0" fmla="*/ 0 w 3912781"/>
              <a:gd name="connsiteY0" fmla="*/ 0 h 2327978"/>
              <a:gd name="connsiteX1" fmla="*/ 120502 w 3912781"/>
              <a:gd name="connsiteY1" fmla="*/ 1786269 h 2327978"/>
              <a:gd name="connsiteX2" fmla="*/ 673395 w 3912781"/>
              <a:gd name="connsiteY2" fmla="*/ 2324986 h 2327978"/>
              <a:gd name="connsiteX3" fmla="*/ 2977116 w 3912781"/>
              <a:gd name="connsiteY3" fmla="*/ 2006009 h 2327978"/>
              <a:gd name="connsiteX4" fmla="*/ 3912781 w 3912781"/>
              <a:gd name="connsiteY4" fmla="*/ 2055628 h 232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2781" h="2327978">
                <a:moveTo>
                  <a:pt x="0" y="0"/>
                </a:moveTo>
                <a:cubicBezTo>
                  <a:pt x="4135" y="699385"/>
                  <a:pt x="8270" y="1398771"/>
                  <a:pt x="120502" y="1786269"/>
                </a:cubicBezTo>
                <a:cubicBezTo>
                  <a:pt x="232734" y="2173767"/>
                  <a:pt x="197293" y="2288363"/>
                  <a:pt x="673395" y="2324986"/>
                </a:cubicBezTo>
                <a:cubicBezTo>
                  <a:pt x="1149497" y="2361609"/>
                  <a:pt x="2437218" y="2050902"/>
                  <a:pt x="2977116" y="2006009"/>
                </a:cubicBezTo>
                <a:cubicBezTo>
                  <a:pt x="3517014" y="1961116"/>
                  <a:pt x="3714897" y="2008372"/>
                  <a:pt x="3912781" y="205562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453598" y="3231681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445488" y="2831743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Down Arrow 28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4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5" grpId="1" animBg="1"/>
      <p:bldP spid="22" grpId="0" animBg="1"/>
      <p:bldP spid="12" grpId="0" animBg="1"/>
      <p:bldP spid="3" grpId="0" animBg="1"/>
      <p:bldP spid="30" grpId="0" animBg="1"/>
      <p:bldP spid="3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78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Down Arrow 17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733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79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250539" y="903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5863057" y="878275"/>
            <a:ext cx="466884" cy="1797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59614" y="318240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>
            <a:off x="7372132" y="3139629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16431" y="2747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4428949" y="270504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62909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4775427" y="3291755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9327" y="226962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4441845" y="222685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71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2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</a:t>
            </a:r>
          </a:p>
          <a:p>
            <a:pPr lvl="1"/>
            <a:r>
              <a:rPr lang="en-US" dirty="0"/>
              <a:t>In functionality: quick, cheap, effortless and risk free</a:t>
            </a:r>
          </a:p>
          <a:p>
            <a:r>
              <a:rPr lang="en-US" dirty="0"/>
              <a:t>IT Agility</a:t>
            </a:r>
          </a:p>
          <a:p>
            <a:pPr lvl="1"/>
            <a:r>
              <a:rPr lang="en-US" dirty="0"/>
              <a:t>In non-functionality: scale, resilience, infrastructure &amp; location</a:t>
            </a:r>
          </a:p>
          <a:p>
            <a:r>
              <a:rPr lang="en-US" dirty="0"/>
              <a:t>Real working applications with rapid relevant evolution that run reliably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&amp; SCS Architecture &amp; Platform - architecture brainstorm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8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727617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141139" y="701513"/>
            <a:ext cx="6469029" cy="423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30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Kubernetes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Distributed Container Run Time Management platform</a:t>
            </a:r>
          </a:p>
          <a:p>
            <a:pPr lvl="1"/>
            <a:r>
              <a:rPr lang="en-US" dirty="0"/>
              <a:t>Based on Google’s Borg system (in use at Google for over a decade)</a:t>
            </a:r>
          </a:p>
          <a:p>
            <a:r>
              <a:rPr lang="en-US" dirty="0"/>
              <a:t>Initial announcement: 2014</a:t>
            </a:r>
          </a:p>
          <a:p>
            <a:r>
              <a:rPr lang="en-US" dirty="0"/>
              <a:t>Kubernetes v1.0 was released on July 21, </a:t>
            </a:r>
            <a:r>
              <a:rPr lang="en-US" b="1" dirty="0"/>
              <a:t>2015</a:t>
            </a:r>
          </a:p>
          <a:p>
            <a:r>
              <a:rPr lang="en-US" dirty="0"/>
              <a:t>A Kubernetes cluster typically spans </a:t>
            </a:r>
            <a:r>
              <a:rPr lang="en-US" b="1" dirty="0"/>
              <a:t>multiple compute nodes</a:t>
            </a:r>
          </a:p>
          <a:p>
            <a:pPr lvl="1"/>
            <a:r>
              <a:rPr lang="en-US" dirty="0"/>
              <a:t>Either in the cloud, on premises, on a single machine (</a:t>
            </a:r>
            <a:r>
              <a:rPr lang="en-US" dirty="0" err="1"/>
              <a:t>minikube</a:t>
            </a:r>
            <a:r>
              <a:rPr lang="en-US" dirty="0"/>
              <a:t>) or hybrid</a:t>
            </a:r>
          </a:p>
          <a:p>
            <a:r>
              <a:rPr lang="en-US" dirty="0"/>
              <a:t>K8S manages </a:t>
            </a:r>
            <a:r>
              <a:rPr lang="en-US" b="1" dirty="0"/>
              <a:t>Pods in which containers</a:t>
            </a:r>
            <a:r>
              <a:rPr lang="en-US" dirty="0"/>
              <a:t> are running</a:t>
            </a:r>
          </a:p>
          <a:p>
            <a:pPr lvl="1"/>
            <a:r>
              <a:rPr lang="en-US" dirty="0"/>
              <a:t>K8S schedules Pods on one or more nodes</a:t>
            </a:r>
          </a:p>
          <a:p>
            <a:pPr lvl="1"/>
            <a:r>
              <a:rPr lang="en-US" dirty="0"/>
              <a:t>Docker can be the container runtime; other engines are supported as well, such as </a:t>
            </a:r>
            <a:r>
              <a:rPr lang="en-US" i="1" dirty="0" err="1"/>
              <a:t>rkt</a:t>
            </a:r>
            <a:r>
              <a:rPr lang="en-US" dirty="0"/>
              <a:t> and </a:t>
            </a:r>
            <a:r>
              <a:rPr lang="en-US" i="1" dirty="0" err="1"/>
              <a:t>containerd</a:t>
            </a:r>
            <a:endParaRPr lang="en-US" i="1" dirty="0"/>
          </a:p>
          <a:p>
            <a:r>
              <a:rPr lang="en-US" dirty="0"/>
              <a:t>K8S handles </a:t>
            </a:r>
            <a:r>
              <a:rPr lang="en-US" b="1" dirty="0"/>
              <a:t>network traffic</a:t>
            </a:r>
            <a:r>
              <a:rPr lang="en-US" dirty="0"/>
              <a:t> to, between and from Pods</a:t>
            </a:r>
          </a:p>
          <a:p>
            <a:r>
              <a:rPr lang="en-US" dirty="0"/>
              <a:t>The </a:t>
            </a:r>
            <a:r>
              <a:rPr lang="en-US" b="1" i="1" dirty="0" err="1"/>
              <a:t>kubectl</a:t>
            </a:r>
            <a:r>
              <a:rPr lang="en-US" b="1" dirty="0"/>
              <a:t> </a:t>
            </a:r>
            <a:r>
              <a:rPr lang="en-US" dirty="0"/>
              <a:t>command line interface is used for most management activities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01083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Cloud Native &amp; Vendor Neutral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649297" cy="3780000"/>
          </a:xfrm>
        </p:spPr>
        <p:txBody>
          <a:bodyPr/>
          <a:lstStyle/>
          <a:p>
            <a:r>
              <a:rPr lang="en-US" dirty="0"/>
              <a:t>Cloud Native Computing Foundation  - CNCF</a:t>
            </a:r>
          </a:p>
          <a:p>
            <a:pPr lvl="1"/>
            <a:r>
              <a:rPr lang="en-US" dirty="0"/>
              <a:t>Oracle is a platinum member since July 2017</a:t>
            </a:r>
          </a:p>
          <a:p>
            <a:r>
              <a:rPr lang="en-US" dirty="0"/>
              <a:t>Cloud Native: container packaged, dynamically managed, </a:t>
            </a:r>
            <a:r>
              <a:rPr lang="en-US" dirty="0" err="1"/>
              <a:t>microservices</a:t>
            </a:r>
            <a:r>
              <a:rPr lang="en-US" dirty="0"/>
              <a:t> oriented </a:t>
            </a:r>
          </a:p>
          <a:p>
            <a:r>
              <a:rPr lang="en-US" dirty="0"/>
              <a:t>Open technology for running container based workloads in a cross cloud vendor neutral way</a:t>
            </a:r>
          </a:p>
          <a:p>
            <a:endParaRPr lang="en-US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05" y="2183911"/>
            <a:ext cx="6310397" cy="22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29" y="198277"/>
            <a:ext cx="2793655" cy="7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193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Snagit_PPTEDB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7" y="288000"/>
            <a:ext cx="7635023" cy="450113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47510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6" y="346947"/>
            <a:ext cx="8786631" cy="4201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782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5" y="435822"/>
            <a:ext cx="8250310" cy="394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12288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&amp; OKE Demo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9" name="Picture 11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6688295" y="3225210"/>
            <a:ext cx="1991736" cy="130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36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be 76"/>
          <p:cNvSpPr/>
          <p:nvPr/>
        </p:nvSpPr>
        <p:spPr>
          <a:xfrm>
            <a:off x="1018902" y="3133156"/>
            <a:ext cx="2158308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8" name="Cube 77"/>
          <p:cNvSpPr/>
          <p:nvPr/>
        </p:nvSpPr>
        <p:spPr>
          <a:xfrm>
            <a:off x="4165681" y="3133157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RequestCounter</a:t>
            </a:r>
            <a:r>
              <a:rPr lang="en-US" dirty="0"/>
              <a:t> </a:t>
            </a:r>
            <a:r>
              <a:rPr lang="en-US" dirty="0" err="1"/>
              <a:t>Microservice</a:t>
            </a:r>
            <a:r>
              <a:rPr lang="en-US" dirty="0"/>
              <a:t> – V1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41" name="Cube 40"/>
          <p:cNvSpPr/>
          <p:nvPr/>
        </p:nvSpPr>
        <p:spPr>
          <a:xfrm>
            <a:off x="720003" y="1461899"/>
            <a:ext cx="7748715" cy="1996688"/>
          </a:xfrm>
          <a:prstGeom prst="cube">
            <a:avLst>
              <a:gd name="adj" fmla="val 24758"/>
            </a:avLst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  <a:alpha val="64000"/>
                </a:srgbClr>
              </a:gs>
              <a:gs pos="50000">
                <a:srgbClr val="0069B4">
                  <a:lumMod val="105000"/>
                  <a:satMod val="103000"/>
                  <a:tint val="73000"/>
                  <a:alpha val="56000"/>
                </a:srgbClr>
              </a:gs>
              <a:gs pos="100000">
                <a:srgbClr val="0069B4">
                  <a:lumMod val="105000"/>
                  <a:satMod val="109000"/>
                  <a:tint val="81000"/>
                  <a:alpha val="4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7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7401009" y="3095428"/>
            <a:ext cx="1126920" cy="70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5" descr="Image result for docker container ico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3" y="227392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1882713" y="225331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2481953" y="1963512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RequestCounter</a:t>
            </a:r>
            <a:endParaRPr kumimoji="0" lang="nl-NL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val 54"/>
          <p:cNvSpPr/>
          <p:nvPr/>
        </p:nvSpPr>
        <p:spPr>
          <a:xfrm rot="2159634">
            <a:off x="1458456" y="230247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246547" y="1291348"/>
            <a:ext cx="509770" cy="38817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solid"/>
            <a:miter lim="800000"/>
            <a:tailEnd type="arrow"/>
          </a:ln>
          <a:effectLst/>
        </p:spPr>
      </p:cxnSp>
      <p:pic>
        <p:nvPicPr>
          <p:cNvPr id="59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13" y="263584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813500" y="1047588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 GET</a:t>
            </a:r>
            <a:endParaRPr lang="nl-NL" sz="1300" dirty="0" err="1"/>
          </a:p>
        </p:txBody>
      </p:sp>
      <p:sp>
        <p:nvSpPr>
          <p:cNvPr id="89" name="Oval 88"/>
          <p:cNvSpPr/>
          <p:nvPr/>
        </p:nvSpPr>
        <p:spPr>
          <a:xfrm rot="21112418">
            <a:off x="2553436" y="1665115"/>
            <a:ext cx="582055" cy="207268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92" name="Straight Arrow Connector 91"/>
          <p:cNvCxnSpPr>
            <a:stCxn id="89" idx="3"/>
          </p:cNvCxnSpPr>
          <p:nvPr/>
        </p:nvCxnSpPr>
        <p:spPr>
          <a:xfrm flipH="1">
            <a:off x="2098056" y="1870383"/>
            <a:ext cx="553045" cy="38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302874" y="2683629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719999" y="792000"/>
            <a:ext cx="702599" cy="895379"/>
          </a:xfrm>
          <a:prstGeom prst="wedgeRectCallout">
            <a:avLst>
              <a:gd name="adj1" fmla="val 183958"/>
              <a:gd name="adj2" fmla="val 2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TextBox 99"/>
          <p:cNvSpPr txBox="1"/>
          <p:nvPr/>
        </p:nvSpPr>
        <p:spPr>
          <a:xfrm>
            <a:off x="801134" y="877384"/>
            <a:ext cx="50174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/</a:t>
            </a:r>
          </a:p>
          <a:p>
            <a:r>
              <a:rPr lang="en-US" sz="1300" dirty="0"/>
              <a:t>/health</a:t>
            </a:r>
          </a:p>
          <a:p>
            <a:r>
              <a:rPr lang="en-US" sz="1300" dirty="0"/>
              <a:t>/ready</a:t>
            </a:r>
          </a:p>
          <a:p>
            <a:r>
              <a:rPr lang="en-US" sz="1300" dirty="0"/>
              <a:t>/kill</a:t>
            </a:r>
            <a:endParaRPr lang="nl-NL" sz="1300" dirty="0" err="1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395" y="792000"/>
            <a:ext cx="5243475" cy="706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047396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be 76"/>
          <p:cNvSpPr/>
          <p:nvPr/>
        </p:nvSpPr>
        <p:spPr>
          <a:xfrm>
            <a:off x="1018902" y="3133156"/>
            <a:ext cx="2158308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8" name="Cube 77"/>
          <p:cNvSpPr/>
          <p:nvPr/>
        </p:nvSpPr>
        <p:spPr>
          <a:xfrm>
            <a:off x="4165681" y="3133157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RequestCounter</a:t>
            </a:r>
            <a:r>
              <a:rPr lang="en-US" dirty="0"/>
              <a:t> </a:t>
            </a:r>
            <a:r>
              <a:rPr lang="en-US" dirty="0" err="1"/>
              <a:t>Microservice</a:t>
            </a:r>
            <a:r>
              <a:rPr lang="en-US" dirty="0"/>
              <a:t> – V1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41" name="Cube 40"/>
          <p:cNvSpPr/>
          <p:nvPr/>
        </p:nvSpPr>
        <p:spPr>
          <a:xfrm>
            <a:off x="720003" y="1461899"/>
            <a:ext cx="7748715" cy="1996688"/>
          </a:xfrm>
          <a:prstGeom prst="cube">
            <a:avLst>
              <a:gd name="adj" fmla="val 24758"/>
            </a:avLst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  <a:alpha val="64000"/>
                </a:srgbClr>
              </a:gs>
              <a:gs pos="50000">
                <a:srgbClr val="0069B4">
                  <a:lumMod val="105000"/>
                  <a:satMod val="103000"/>
                  <a:tint val="73000"/>
                  <a:alpha val="56000"/>
                </a:srgbClr>
              </a:gs>
              <a:gs pos="100000">
                <a:srgbClr val="0069B4">
                  <a:lumMod val="105000"/>
                  <a:satMod val="109000"/>
                  <a:tint val="81000"/>
                  <a:alpha val="4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2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3" y="227392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1882713" y="225331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2481953" y="1963512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RequestCounter</a:t>
            </a:r>
            <a:endParaRPr kumimoji="0" lang="nl-NL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val 54"/>
          <p:cNvSpPr/>
          <p:nvPr/>
        </p:nvSpPr>
        <p:spPr>
          <a:xfrm rot="2159634">
            <a:off x="1458456" y="230247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246547" y="1291348"/>
            <a:ext cx="509770" cy="38817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solid"/>
            <a:miter lim="800000"/>
            <a:tailEnd type="arrow"/>
          </a:ln>
          <a:effectLst/>
        </p:spPr>
      </p:cxnSp>
      <p:pic>
        <p:nvPicPr>
          <p:cNvPr id="59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13" y="263584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813500" y="1047588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 GET</a:t>
            </a:r>
            <a:endParaRPr lang="nl-NL" sz="1300" dirty="0" err="1"/>
          </a:p>
        </p:txBody>
      </p:sp>
      <p:pic>
        <p:nvPicPr>
          <p:cNvPr id="84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266" y="219698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>
            <a:off x="5325502" y="2196981"/>
            <a:ext cx="139424" cy="237531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86" name="Oval 85"/>
          <p:cNvSpPr/>
          <p:nvPr/>
        </p:nvSpPr>
        <p:spPr>
          <a:xfrm rot="2159634">
            <a:off x="5040669" y="222553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7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26" y="255890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Oval 88"/>
          <p:cNvSpPr/>
          <p:nvPr/>
        </p:nvSpPr>
        <p:spPr>
          <a:xfrm rot="21112418">
            <a:off x="2553436" y="1665115"/>
            <a:ext cx="582055" cy="207268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92" name="Straight Arrow Connector 91"/>
          <p:cNvCxnSpPr>
            <a:stCxn id="89" idx="3"/>
          </p:cNvCxnSpPr>
          <p:nvPr/>
        </p:nvCxnSpPr>
        <p:spPr>
          <a:xfrm flipH="1">
            <a:off x="2098056" y="1870383"/>
            <a:ext cx="553045" cy="38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9" idx="5"/>
          </p:cNvCxnSpPr>
          <p:nvPr/>
        </p:nvCxnSpPr>
        <p:spPr>
          <a:xfrm>
            <a:off x="3058543" y="1812204"/>
            <a:ext cx="2266959" cy="30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302874" y="2683629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62636" y="2605063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719999" y="792000"/>
            <a:ext cx="702599" cy="895379"/>
          </a:xfrm>
          <a:prstGeom prst="wedgeRectCallout">
            <a:avLst>
              <a:gd name="adj1" fmla="val 183958"/>
              <a:gd name="adj2" fmla="val 2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TextBox 99"/>
          <p:cNvSpPr txBox="1"/>
          <p:nvPr/>
        </p:nvSpPr>
        <p:spPr>
          <a:xfrm>
            <a:off x="801134" y="877384"/>
            <a:ext cx="50174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/</a:t>
            </a:r>
          </a:p>
          <a:p>
            <a:r>
              <a:rPr lang="en-US" sz="1300" dirty="0"/>
              <a:t>/health</a:t>
            </a:r>
          </a:p>
          <a:p>
            <a:r>
              <a:rPr lang="en-US" sz="1300" dirty="0"/>
              <a:t>/ready</a:t>
            </a:r>
          </a:p>
          <a:p>
            <a:r>
              <a:rPr lang="en-US" sz="1300" dirty="0"/>
              <a:t>/kill</a:t>
            </a:r>
            <a:endParaRPr lang="nl-NL" sz="1300" dirty="0" err="1"/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7401009" y="3095428"/>
            <a:ext cx="1126920" cy="70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329" y="236638"/>
            <a:ext cx="4747671" cy="13945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92423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be 76"/>
          <p:cNvSpPr/>
          <p:nvPr/>
        </p:nvSpPr>
        <p:spPr>
          <a:xfrm>
            <a:off x="1018902" y="3133156"/>
            <a:ext cx="2158308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8" name="Cube 77"/>
          <p:cNvSpPr/>
          <p:nvPr/>
        </p:nvSpPr>
        <p:spPr>
          <a:xfrm>
            <a:off x="4165681" y="3133157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RequestCounter</a:t>
            </a:r>
            <a:r>
              <a:rPr lang="en-US" dirty="0"/>
              <a:t> </a:t>
            </a:r>
            <a:r>
              <a:rPr lang="en-US" dirty="0" err="1"/>
              <a:t>Microservice</a:t>
            </a:r>
            <a:r>
              <a:rPr lang="en-US" dirty="0"/>
              <a:t> – V1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41" name="Cube 40"/>
          <p:cNvSpPr/>
          <p:nvPr/>
        </p:nvSpPr>
        <p:spPr>
          <a:xfrm>
            <a:off x="720003" y="1461899"/>
            <a:ext cx="7748715" cy="1996688"/>
          </a:xfrm>
          <a:prstGeom prst="cube">
            <a:avLst>
              <a:gd name="adj" fmla="val 24758"/>
            </a:avLst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  <a:alpha val="64000"/>
                </a:srgbClr>
              </a:gs>
              <a:gs pos="50000">
                <a:srgbClr val="0069B4">
                  <a:lumMod val="105000"/>
                  <a:satMod val="103000"/>
                  <a:tint val="73000"/>
                  <a:alpha val="56000"/>
                </a:srgbClr>
              </a:gs>
              <a:gs pos="100000">
                <a:srgbClr val="0069B4">
                  <a:lumMod val="105000"/>
                  <a:satMod val="109000"/>
                  <a:tint val="81000"/>
                  <a:alpha val="4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2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3" y="227392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1882713" y="225331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2481953" y="1963512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RequestCounter</a:t>
            </a:r>
            <a:endParaRPr kumimoji="0" lang="nl-NL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val 54"/>
          <p:cNvSpPr/>
          <p:nvPr/>
        </p:nvSpPr>
        <p:spPr>
          <a:xfrm rot="2159634">
            <a:off x="1458456" y="230247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246547" y="1291348"/>
            <a:ext cx="509770" cy="38817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solid"/>
            <a:miter lim="800000"/>
            <a:tailEnd type="arrow"/>
          </a:ln>
          <a:effectLst/>
        </p:spPr>
      </p:cxnSp>
      <p:pic>
        <p:nvPicPr>
          <p:cNvPr id="59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13" y="263584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813500" y="1047588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 GET</a:t>
            </a:r>
            <a:endParaRPr lang="nl-NL" sz="1300" dirty="0" err="1"/>
          </a:p>
        </p:txBody>
      </p:sp>
      <p:pic>
        <p:nvPicPr>
          <p:cNvPr id="84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266" y="219698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>
            <a:off x="5325502" y="2196981"/>
            <a:ext cx="139424" cy="237531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86" name="Oval 85"/>
          <p:cNvSpPr/>
          <p:nvPr/>
        </p:nvSpPr>
        <p:spPr>
          <a:xfrm rot="2159634">
            <a:off x="5040669" y="222553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7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26" y="255890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Oval 88"/>
          <p:cNvSpPr/>
          <p:nvPr/>
        </p:nvSpPr>
        <p:spPr>
          <a:xfrm rot="21112418">
            <a:off x="2553436" y="1665115"/>
            <a:ext cx="582055" cy="207268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92" name="Straight Arrow Connector 91"/>
          <p:cNvCxnSpPr>
            <a:stCxn id="89" idx="3"/>
          </p:cNvCxnSpPr>
          <p:nvPr/>
        </p:nvCxnSpPr>
        <p:spPr>
          <a:xfrm flipH="1">
            <a:off x="2098056" y="1870383"/>
            <a:ext cx="553045" cy="38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9" idx="5"/>
          </p:cNvCxnSpPr>
          <p:nvPr/>
        </p:nvCxnSpPr>
        <p:spPr>
          <a:xfrm>
            <a:off x="3058543" y="1812204"/>
            <a:ext cx="2266959" cy="30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302874" y="2683629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62636" y="2605063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719999" y="792000"/>
            <a:ext cx="702599" cy="895379"/>
          </a:xfrm>
          <a:prstGeom prst="wedgeRectCallout">
            <a:avLst>
              <a:gd name="adj1" fmla="val 183958"/>
              <a:gd name="adj2" fmla="val 2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TextBox 99"/>
          <p:cNvSpPr txBox="1"/>
          <p:nvPr/>
        </p:nvSpPr>
        <p:spPr>
          <a:xfrm>
            <a:off x="801134" y="877384"/>
            <a:ext cx="50174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/</a:t>
            </a:r>
          </a:p>
          <a:p>
            <a:r>
              <a:rPr lang="en-US" sz="1300" dirty="0"/>
              <a:t>/health</a:t>
            </a:r>
          </a:p>
          <a:p>
            <a:r>
              <a:rPr lang="en-US" sz="1300" dirty="0"/>
              <a:t>/ready</a:t>
            </a:r>
          </a:p>
          <a:p>
            <a:r>
              <a:rPr lang="en-US" sz="1300" dirty="0"/>
              <a:t>/kill</a:t>
            </a:r>
            <a:endParaRPr lang="nl-NL" sz="1300" dirty="0" err="1"/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7401009" y="3095428"/>
            <a:ext cx="1126920" cy="70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Image result for death he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59" y="2057610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83" y="247496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 flipH="1">
            <a:off x="3435743" y="245435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30" name="Oval 29"/>
          <p:cNvSpPr/>
          <p:nvPr/>
        </p:nvSpPr>
        <p:spPr>
          <a:xfrm rot="2159634">
            <a:off x="3011486" y="250351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1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43" y="283688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2726044" y="2884669"/>
            <a:ext cx="697120" cy="1715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counter</a:t>
            </a:r>
            <a:r>
              <a:rPr lang="en-US" sz="1000" dirty="0">
                <a:solidFill>
                  <a:schemeClr val="tx1"/>
                </a:solidFill>
              </a:rPr>
              <a:t>=0</a:t>
            </a:r>
            <a:endParaRPr lang="nl-NL" sz="8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3507" y="2253317"/>
            <a:ext cx="1454393" cy="879840"/>
            <a:chOff x="5387606" y="304080"/>
            <a:chExt cx="1454393" cy="879840"/>
          </a:xfrm>
        </p:grpSpPr>
        <p:sp>
          <p:nvSpPr>
            <p:cNvPr id="39" name="Oval 38"/>
            <p:cNvSpPr/>
            <p:nvPr/>
          </p:nvSpPr>
          <p:spPr>
            <a:xfrm rot="2159634">
              <a:off x="5543188" y="353235"/>
              <a:ext cx="1298811" cy="718674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537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37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785" y="324684"/>
              <a:ext cx="1161991" cy="85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Arrow Connector 37"/>
            <p:cNvCxnSpPr/>
            <p:nvPr/>
          </p:nvCxnSpPr>
          <p:spPr>
            <a:xfrm flipH="1">
              <a:off x="5967445" y="304080"/>
              <a:ext cx="225148" cy="25813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0" name="Picture 33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445" y="686606"/>
              <a:ext cx="727668" cy="345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387606" y="734392"/>
              <a:ext cx="567260" cy="16083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tx1"/>
                  </a:solidFill>
                </a:rPr>
                <a:t>counter</a:t>
              </a:r>
              <a:endParaRPr lang="nl-NL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89" idx="4"/>
          </p:cNvCxnSpPr>
          <p:nvPr/>
        </p:nvCxnSpPr>
        <p:spPr>
          <a:xfrm>
            <a:off x="2859113" y="1871342"/>
            <a:ext cx="463207" cy="50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83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97" grpId="0" animBg="1"/>
      <p:bldP spid="30" grpId="0" animBg="1"/>
      <p:bldP spid="3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/>
          <p:cNvSpPr/>
          <p:nvPr/>
        </p:nvSpPr>
        <p:spPr>
          <a:xfrm>
            <a:off x="720003" y="1461899"/>
            <a:ext cx="7748715" cy="1996688"/>
          </a:xfrm>
          <a:prstGeom prst="cube">
            <a:avLst>
              <a:gd name="adj" fmla="val 24758"/>
            </a:avLst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  <a:alpha val="64000"/>
                </a:srgbClr>
              </a:gs>
              <a:gs pos="50000">
                <a:srgbClr val="0069B4">
                  <a:lumMod val="105000"/>
                  <a:satMod val="103000"/>
                  <a:tint val="73000"/>
                  <a:alpha val="56000"/>
                </a:srgbClr>
              </a:gs>
              <a:gs pos="100000">
                <a:srgbClr val="0069B4">
                  <a:lumMod val="105000"/>
                  <a:satMod val="109000"/>
                  <a:tint val="81000"/>
                  <a:alpha val="4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7" name="Cube 76"/>
          <p:cNvSpPr/>
          <p:nvPr/>
        </p:nvSpPr>
        <p:spPr>
          <a:xfrm>
            <a:off x="1018902" y="3133156"/>
            <a:ext cx="2158308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78" name="Cube 77"/>
          <p:cNvSpPr/>
          <p:nvPr/>
        </p:nvSpPr>
        <p:spPr>
          <a:xfrm>
            <a:off x="4165681" y="3133157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RequestCounter</a:t>
            </a:r>
            <a:r>
              <a:rPr lang="en-US" dirty="0"/>
              <a:t> </a:t>
            </a:r>
            <a:r>
              <a:rPr lang="en-US" dirty="0" err="1"/>
              <a:t>Microservice</a:t>
            </a:r>
            <a:r>
              <a:rPr lang="en-US" dirty="0"/>
              <a:t> – V2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pic>
        <p:nvPicPr>
          <p:cNvPr id="42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091" y="2447887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>
            <a:off x="3352040" y="2366735"/>
            <a:ext cx="274711" cy="318683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3566888" y="320409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Cache</a:t>
            </a:r>
          </a:p>
        </p:txBody>
      </p:sp>
      <p:pic>
        <p:nvPicPr>
          <p:cNvPr id="45" name="Picture 2" descr="redis-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06" y="2705497"/>
            <a:ext cx="511097" cy="41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/>
          <p:cNvSpPr/>
          <p:nvPr/>
        </p:nvSpPr>
        <p:spPr>
          <a:xfrm rot="2159634">
            <a:off x="3202494" y="2476437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2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3" y="227392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1882713" y="225331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2343041" y="1988083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RequestCounter</a:t>
            </a:r>
            <a:r>
              <a:rPr kumimoji="0" lang="nl-NL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v2</a:t>
            </a:r>
          </a:p>
        </p:txBody>
      </p:sp>
      <p:sp>
        <p:nvSpPr>
          <p:cNvPr id="55" name="Oval 54"/>
          <p:cNvSpPr/>
          <p:nvPr/>
        </p:nvSpPr>
        <p:spPr>
          <a:xfrm rot="2159634">
            <a:off x="1458456" y="230247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246547" y="1291348"/>
            <a:ext cx="509770" cy="38817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solid"/>
            <a:miter lim="800000"/>
            <a:tailEnd type="arrow"/>
          </a:ln>
          <a:effectLst/>
        </p:spPr>
      </p:cxnSp>
      <p:pic>
        <p:nvPicPr>
          <p:cNvPr id="59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13" y="263584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813500" y="1047588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 GET</a:t>
            </a:r>
            <a:endParaRPr lang="nl-NL" sz="1300" dirty="0" err="1"/>
          </a:p>
        </p:txBody>
      </p:sp>
      <p:sp>
        <p:nvSpPr>
          <p:cNvPr id="89" name="Oval 88"/>
          <p:cNvSpPr/>
          <p:nvPr/>
        </p:nvSpPr>
        <p:spPr>
          <a:xfrm rot="21112418">
            <a:off x="2553436" y="1665115"/>
            <a:ext cx="582055" cy="207268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92" name="Straight Arrow Connector 91"/>
          <p:cNvCxnSpPr>
            <a:stCxn id="89" idx="3"/>
          </p:cNvCxnSpPr>
          <p:nvPr/>
        </p:nvCxnSpPr>
        <p:spPr>
          <a:xfrm flipH="1">
            <a:off x="2098056" y="1870383"/>
            <a:ext cx="553045" cy="38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995306" y="2782281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719999" y="792000"/>
            <a:ext cx="702599" cy="895379"/>
          </a:xfrm>
          <a:prstGeom prst="wedgeRectCallout">
            <a:avLst>
              <a:gd name="adj1" fmla="val 183958"/>
              <a:gd name="adj2" fmla="val 2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TextBox 99"/>
          <p:cNvSpPr txBox="1"/>
          <p:nvPr/>
        </p:nvSpPr>
        <p:spPr>
          <a:xfrm>
            <a:off x="801134" y="877384"/>
            <a:ext cx="50174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/</a:t>
            </a:r>
          </a:p>
          <a:p>
            <a:r>
              <a:rPr lang="en-US" sz="1300" dirty="0"/>
              <a:t>/health</a:t>
            </a:r>
          </a:p>
          <a:p>
            <a:r>
              <a:rPr lang="en-US" sz="1300" dirty="0"/>
              <a:t>/ready</a:t>
            </a:r>
          </a:p>
          <a:p>
            <a:r>
              <a:rPr lang="en-US" sz="1300" dirty="0"/>
              <a:t>/kill</a:t>
            </a:r>
            <a:endParaRPr lang="nl-NL" sz="1300" dirty="0" err="1"/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7401009" y="3095428"/>
            <a:ext cx="1126920" cy="70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266" y="219698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>
            <a:off x="5325502" y="2196981"/>
            <a:ext cx="139424" cy="237531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39" name="Oval 38"/>
          <p:cNvSpPr/>
          <p:nvPr/>
        </p:nvSpPr>
        <p:spPr>
          <a:xfrm rot="2159634">
            <a:off x="5040669" y="222553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0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26" y="255890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/>
          <p:cNvCxnSpPr/>
          <p:nvPr/>
        </p:nvCxnSpPr>
        <p:spPr>
          <a:xfrm>
            <a:off x="3058543" y="1812204"/>
            <a:ext cx="2266959" cy="30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541708" y="2366735"/>
            <a:ext cx="810332" cy="33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413760" y="2360324"/>
            <a:ext cx="1911743" cy="15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830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 animBg="1"/>
      <p:bldP spid="9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91</a:t>
            </a:fld>
            <a:endParaRPr lang="nl-NL"/>
          </a:p>
        </p:txBody>
      </p:sp>
      <p:pic>
        <p:nvPicPr>
          <p:cNvPr id="6" name="Picture 2" descr="Image result for kubernetes in 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119" y="283286"/>
            <a:ext cx="3666799" cy="459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83923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Automated Container [Build | Stock | Deliver] Pipelines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Oracle </a:t>
            </a:r>
            <a:r>
              <a:rPr lang="en-US" dirty="0" err="1"/>
              <a:t>Wercker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8" y="1251480"/>
            <a:ext cx="6016302" cy="32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616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Wercker</a:t>
            </a:r>
            <a:r>
              <a:rPr lang="en-US" sz="2800" dirty="0"/>
              <a:t>: Build, Test, Push and Deploy Pipelines for Containers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7" y="1239906"/>
            <a:ext cx="8430987" cy="3316188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3886539" y="896334"/>
            <a:ext cx="707703" cy="637150"/>
            <a:chOff x="3886539" y="896334"/>
            <a:chExt cx="707703" cy="637150"/>
          </a:xfrm>
        </p:grpSpPr>
        <p:grpSp>
          <p:nvGrpSpPr>
            <p:cNvPr id="8" name="Group 7"/>
            <p:cNvGrpSpPr/>
            <p:nvPr/>
          </p:nvGrpSpPr>
          <p:grpSpPr>
            <a:xfrm>
              <a:off x="3886539" y="897603"/>
              <a:ext cx="707703" cy="635881"/>
              <a:chOff x="5765267" y="3162945"/>
              <a:chExt cx="1531380" cy="1226820"/>
            </a:xfrm>
          </p:grpSpPr>
          <p:sp>
            <p:nvSpPr>
              <p:cNvPr id="10" name="Cube 9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grpSp>
            <p:nvGrpSpPr>
              <p:cNvPr id="11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15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6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7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8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9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0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1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2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3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4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5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6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7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8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</p:grpSp>
          <p:sp>
            <p:nvSpPr>
              <p:cNvPr id="12" name="Rounded Rectangle 1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pic>
            <p:nvPicPr>
              <p:cNvPr id="13" name="Picture 2" descr="Related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362221" y="3500839"/>
                <a:ext cx="576499" cy="6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dirty="0"/>
                  <a:t>µ</a:t>
                </a:r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986398" y="896334"/>
              <a:ext cx="268144" cy="158677"/>
            </a:xfrm>
            <a:prstGeom prst="rect">
              <a:avLst/>
            </a:prstGeom>
          </p:spPr>
        </p:pic>
      </p:grpSp>
      <p:grpSp>
        <p:nvGrpSpPr>
          <p:cNvPr id="29" name="Group 102"/>
          <p:cNvGrpSpPr>
            <a:grpSpLocks noChangeAspect="1"/>
          </p:cNvGrpSpPr>
          <p:nvPr/>
        </p:nvGrpSpPr>
        <p:grpSpPr bwMode="auto">
          <a:xfrm>
            <a:off x="347847" y="1249549"/>
            <a:ext cx="172344" cy="352852"/>
            <a:chOff x="4686300" y="1439863"/>
            <a:chExt cx="1577975" cy="2936875"/>
          </a:xfrm>
        </p:grpSpPr>
        <p:sp>
          <p:nvSpPr>
            <p:cNvPr id="30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34639" y="1192449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/>
          <p:cNvSpPr txBox="1"/>
          <p:nvPr/>
        </p:nvSpPr>
        <p:spPr>
          <a:xfrm>
            <a:off x="708369" y="112580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µ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1271230" y="2083413"/>
            <a:ext cx="707703" cy="635881"/>
            <a:chOff x="5765267" y="3162945"/>
            <a:chExt cx="1531380" cy="1226820"/>
          </a:xfrm>
        </p:grpSpPr>
        <p:sp>
          <p:nvSpPr>
            <p:cNvPr id="47" name="Cube 46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48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52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3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4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5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9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0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1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2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3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4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5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pic>
          <p:nvPicPr>
            <p:cNvPr id="50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34" y="3765532"/>
              <a:ext cx="465058" cy="54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1371089" y="2082144"/>
            <a:ext cx="268144" cy="158677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156211" y="2401264"/>
            <a:ext cx="707703" cy="635881"/>
            <a:chOff x="5765267" y="3162945"/>
            <a:chExt cx="1531380" cy="1226820"/>
          </a:xfrm>
        </p:grpSpPr>
        <p:sp>
          <p:nvSpPr>
            <p:cNvPr id="68" name="Cube 67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69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7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188492" y="3567481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pic>
          <p:nvPicPr>
            <p:cNvPr id="7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473" y="396216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6362221" y="3500839"/>
              <a:ext cx="576499" cy="627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/>
                <a:t>µ</a:t>
              </a:r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7241918" y="2413670"/>
            <a:ext cx="268144" cy="1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69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Container Registry for Your Images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build and before run – container images need to be stored</a:t>
            </a:r>
          </a:p>
          <a:p>
            <a:pPr lvl="1"/>
            <a:r>
              <a:rPr lang="en-US" dirty="0"/>
              <a:t>Secure (because runtime artefacts)</a:t>
            </a:r>
          </a:p>
          <a:p>
            <a:pPr lvl="1"/>
            <a:r>
              <a:rPr lang="en-US" dirty="0"/>
              <a:t>Accessible (&amp; low latency) to deployment engine and container runtime </a:t>
            </a:r>
          </a:p>
          <a:p>
            <a:pPr lvl="1"/>
            <a:r>
              <a:rPr lang="en-US" dirty="0"/>
              <a:t>Scalable and Smart (no duplicate images and image layers)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94</a:t>
            </a:fld>
            <a:endParaRPr lang="nl-NL"/>
          </a:p>
        </p:txBody>
      </p:sp>
      <p:grpSp>
        <p:nvGrpSpPr>
          <p:cNvPr id="13" name="Group 12"/>
          <p:cNvGrpSpPr/>
          <p:nvPr/>
        </p:nvGrpSpPr>
        <p:grpSpPr>
          <a:xfrm>
            <a:off x="464821" y="2491740"/>
            <a:ext cx="7843044" cy="2169477"/>
            <a:chOff x="1658487" y="2997903"/>
            <a:chExt cx="6649377" cy="1663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39323" b="49842"/>
            <a:stretch/>
          </p:blipFill>
          <p:spPr>
            <a:xfrm>
              <a:off x="1658487" y="2997903"/>
              <a:ext cx="5115693" cy="16633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4312" y="3954412"/>
              <a:ext cx="693552" cy="462368"/>
            </a:xfrm>
            <a:prstGeom prst="rect">
              <a:avLst/>
            </a:prstGeom>
          </p:spPr>
        </p:pic>
        <p:pic>
          <p:nvPicPr>
            <p:cNvPr id="10" name="Picture 2" descr="Image result for oracle container cloud servic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806" y="3285366"/>
              <a:ext cx="544194" cy="54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/>
            <p:cNvSpPr/>
            <p:nvPr/>
          </p:nvSpPr>
          <p:spPr>
            <a:xfrm>
              <a:off x="6848977" y="348126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848977" y="406848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4" name="Picture 2" descr="Image result for container regist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20" y="160720"/>
            <a:ext cx="2173135" cy="140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29" y="4363032"/>
            <a:ext cx="1893733" cy="42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Snagit_PPT36A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5" y="540000"/>
            <a:ext cx="8445245" cy="403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34873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Runtime Platform - plus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  <p:pic>
        <p:nvPicPr>
          <p:cNvPr id="1026" name="Picture 2" descr="Image result for verkeerscentr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74" y="288000"/>
            <a:ext cx="3698037" cy="20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raffic controll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95" y="3389789"/>
            <a:ext cx="1939925" cy="13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raffic controll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8" y="2811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396" y="1020725"/>
            <a:ext cx="1440870" cy="1217247"/>
          </a:xfrm>
          <a:prstGeom prst="rect">
            <a:avLst/>
          </a:prstGeom>
        </p:spPr>
      </p:pic>
      <p:pic>
        <p:nvPicPr>
          <p:cNvPr id="1034" name="Picture 10" descr="Image result for lifelin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6" y="894222"/>
            <a:ext cx="2312522" cy="173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track tra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8" name="Picture 14" descr="Image result for track tra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57" y="2181622"/>
            <a:ext cx="2678818" cy="15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raffic police this wa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29" y="3521177"/>
            <a:ext cx="1933819" cy="128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rmored transpor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09" y="2473036"/>
            <a:ext cx="205039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747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97</a:t>
            </a:fld>
            <a:endParaRPr lang="nl-NL"/>
          </a:p>
        </p:txBody>
      </p:sp>
      <p:pic>
        <p:nvPicPr>
          <p:cNvPr id="4098" name="Picture 2" descr="Image result for is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99" y="648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0918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Istio</a:t>
            </a:r>
            <a:r>
              <a:rPr lang="en-US" dirty="0"/>
              <a:t> – Service Mesh Operations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</a:t>
            </a:r>
          </a:p>
          <a:p>
            <a:r>
              <a:rPr lang="en-US" dirty="0"/>
              <a:t>Access Control</a:t>
            </a:r>
          </a:p>
          <a:p>
            <a:pPr lvl="1"/>
            <a:r>
              <a:rPr lang="en-US" dirty="0"/>
              <a:t>Whitelist/Blacklist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TLS</a:t>
            </a:r>
          </a:p>
          <a:p>
            <a:r>
              <a:rPr lang="en-US" dirty="0"/>
              <a:t>Resilience</a:t>
            </a:r>
          </a:p>
          <a:p>
            <a:pPr lvl="1"/>
            <a:r>
              <a:rPr lang="en-US" dirty="0"/>
              <a:t>Rate Limiting &amp; Circuit Breaker</a:t>
            </a:r>
          </a:p>
          <a:p>
            <a:r>
              <a:rPr lang="en-US" dirty="0"/>
              <a:t>Monitoring</a:t>
            </a:r>
          </a:p>
          <a:p>
            <a:r>
              <a:rPr lang="en-US" dirty="0"/>
              <a:t>Trace</a:t>
            </a:r>
          </a:p>
          <a:p>
            <a:r>
              <a:rPr lang="en-US" dirty="0"/>
              <a:t>Service Graph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982" y="932646"/>
            <a:ext cx="1156374" cy="799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41" y="1881653"/>
            <a:ext cx="739912" cy="737808"/>
          </a:xfrm>
          <a:prstGeom prst="rect">
            <a:avLst/>
          </a:prstGeom>
        </p:spPr>
      </p:pic>
      <p:pic>
        <p:nvPicPr>
          <p:cNvPr id="8" name="Picture 2" descr="Image result for ist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81" y="131568"/>
            <a:ext cx="1721378" cy="172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http://localhost:3000/public/img/grafana_icon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176" name="Picture 8" descr="Image result for grafan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00" y="4038659"/>
            <a:ext cx="1919466" cy="8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www.cncf.io/wp-content/uploads/2018/02/fluentd-horizontal-col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03" y="3933601"/>
            <a:ext cx="1924414" cy="6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www.cncf.io/wp-content/uploads/2018/02/opentracing-horizontal-col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58" y="2672648"/>
            <a:ext cx="178255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www.cncf.io/wp-content/uploads/2018/02/envoy-horizontal-colo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18" y="3272144"/>
            <a:ext cx="2286182" cy="7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s://www.cncf.io/wp-content/uploads/2018/02/jaeger-horizontal-colo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82" y="2091746"/>
            <a:ext cx="1940792" cy="63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mage result for elastic stac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974" y="3704668"/>
            <a:ext cx="921506" cy="90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0155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&amp; SCS Architecture &amp; Platform - architecture brainstorm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99</a:t>
            </a:fld>
            <a:endParaRPr lang="nl-NL"/>
          </a:p>
        </p:txBody>
      </p:sp>
      <p:pic>
        <p:nvPicPr>
          <p:cNvPr id="9218" name="Picture 2" descr="Image result for small side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06" y="1286114"/>
            <a:ext cx="4573181" cy="342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small sidec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" y="189782"/>
            <a:ext cx="4151304" cy="311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mall sidec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1"/>
          <a:stretch/>
        </p:blipFill>
        <p:spPr bwMode="auto">
          <a:xfrm>
            <a:off x="1877122" y="189781"/>
            <a:ext cx="2339644" cy="311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9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20130</TotalTime>
  <Words>4744</Words>
  <Application>Microsoft Office PowerPoint</Application>
  <PresentationFormat>On-screen Show (16:9)</PresentationFormat>
  <Paragraphs>1290</Paragraphs>
  <Slides>107</Slides>
  <Notes>29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107</vt:i4>
      </vt:variant>
    </vt:vector>
  </HeadingPairs>
  <TitlesOfParts>
    <vt:vector size="115" baseType="lpstr">
      <vt:lpstr>Arial</vt:lpstr>
      <vt:lpstr>Arial Narrow</vt:lpstr>
      <vt:lpstr>Arial Unicode MS</vt:lpstr>
      <vt:lpstr>Calibri</vt:lpstr>
      <vt:lpstr>MV Boli</vt:lpstr>
      <vt:lpstr>Trebuchet MS Bold</vt:lpstr>
      <vt:lpstr>Office-thema</vt:lpstr>
      <vt:lpstr>AMIS_WIDESCREEN</vt:lpstr>
      <vt:lpstr>Introduction to the Oracle Cloud Microservices Platform  open, manageable, polyglot and scalable</vt:lpstr>
      <vt:lpstr>Microservices &amp; SCS Architecture &amp; Platform  open, manageable, polyglot and scalable</vt:lpstr>
      <vt:lpstr>Lucas Jellema Architect / Developer  1994 started in IT at Oracle  2002 joined AMIS Currently CTO &amp; Solution Architect </vt:lpstr>
      <vt:lpstr>How do we implement microservices?</vt:lpstr>
      <vt:lpstr>Why? What? How?</vt:lpstr>
      <vt:lpstr> What is IT all about?</vt:lpstr>
      <vt:lpstr>What is IT all about?</vt:lpstr>
      <vt:lpstr>Objectives</vt:lpstr>
      <vt:lpstr>What is IT all about?</vt:lpstr>
      <vt:lpstr>Production Runtime is the Result of Preparation Runtime</vt:lpstr>
      <vt:lpstr>What?</vt:lpstr>
      <vt:lpstr>One team has Agile responsibility through full lifecyle</vt:lpstr>
      <vt:lpstr>One team has Agile responsibility through full lifecyle</vt:lpstr>
      <vt:lpstr>One team has Agile responsibility through full lifecyle</vt:lpstr>
      <vt:lpstr>DevOps team owns and runs one (or more) products</vt:lpstr>
      <vt:lpstr>Multiple products from multiple teams run on a shared generic infrastructure</vt:lpstr>
      <vt:lpstr>(Application plus platform)under DevOps  ==</vt:lpstr>
      <vt:lpstr>What?</vt:lpstr>
      <vt:lpstr>PowerPoint Presentation</vt:lpstr>
      <vt:lpstr>PowerPoint Presentation</vt:lpstr>
      <vt:lpstr>PowerPoint Presentation</vt:lpstr>
      <vt:lpstr>Considerations for breaking up into multiple Microservices</vt:lpstr>
      <vt:lpstr>Considerations for breaking up into multiple Microservices (2)</vt:lpstr>
      <vt:lpstr>Considerations for breaking up into multiple Microservices (3)</vt:lpstr>
      <vt:lpstr>How?</vt:lpstr>
      <vt:lpstr>How microservices</vt:lpstr>
      <vt:lpstr>The Microservice</vt:lpstr>
      <vt:lpstr>How microservices: design &amp; implement</vt:lpstr>
      <vt:lpstr>PowerPoint Presentation</vt:lpstr>
      <vt:lpstr>Microservices State</vt:lpstr>
      <vt:lpstr>Bounded context in microservices</vt:lpstr>
      <vt:lpstr>Demo – Maintaining Derived Data in Bounded Context </vt:lpstr>
      <vt:lpstr>BOL - CQRS</vt:lpstr>
      <vt:lpstr>Books Online - WebShop</vt:lpstr>
      <vt:lpstr>PowerPoint Presentation</vt:lpstr>
      <vt:lpstr>PowerPoint Presentation</vt:lpstr>
      <vt:lpstr>PowerPoint Presentation</vt:lpstr>
      <vt:lpstr>Comand Query Responsbility Segregation = CQRS</vt:lpstr>
      <vt:lpstr>From C to Q</vt:lpstr>
      <vt:lpstr>PowerPoint Presentation</vt:lpstr>
      <vt:lpstr>From C to Q</vt:lpstr>
      <vt:lpstr>CQRS is not new</vt:lpstr>
      <vt:lpstr>Event Sourcing Driving CQRS</vt:lpstr>
      <vt:lpstr>Event Sourcing Driving CQRS</vt:lpstr>
      <vt:lpstr>Microservices based Webshop</vt:lpstr>
      <vt:lpstr>PowerPoint Presentation</vt:lpstr>
      <vt:lpstr>API Gateway </vt:lpstr>
      <vt:lpstr>…. Event-(First) Driven</vt:lpstr>
      <vt:lpstr>Events</vt:lpstr>
      <vt:lpstr>MicroServices and events</vt:lpstr>
      <vt:lpstr>Requirements for Event capability  in microservices platform</vt:lpstr>
      <vt:lpstr>Extended API of microservice</vt:lpstr>
      <vt:lpstr>Article Series worth reading</vt:lpstr>
      <vt:lpstr>Webshop split off Microservice consideration</vt:lpstr>
      <vt:lpstr>Microservices Architecture - User Interface</vt:lpstr>
      <vt:lpstr>Web Shop Portal Solution Design </vt:lpstr>
      <vt:lpstr>Requirements on workflow</vt:lpstr>
      <vt:lpstr>Microservice Workflow execution</vt:lpstr>
      <vt:lpstr>Cross Microservices Workflow</vt:lpstr>
      <vt:lpstr>PowerPoint Presentation</vt:lpstr>
      <vt:lpstr>Conclusions regarding workflow</vt:lpstr>
      <vt:lpstr>How? Run &amp; Operate</vt:lpstr>
      <vt:lpstr>Run &amp; Operate Microservices</vt:lpstr>
      <vt:lpstr>AMIS Bus, Dev &amp; Ops proposities</vt:lpstr>
      <vt:lpstr>AMIS Bus, Dev &amp; Ops proposities</vt:lpstr>
      <vt:lpstr>PowerPoint Presentation</vt:lpstr>
      <vt:lpstr>The elephant in the room…</vt:lpstr>
      <vt:lpstr>Containers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PowerPoint Presentation</vt:lpstr>
      <vt:lpstr>Introducing Kubernetes</vt:lpstr>
      <vt:lpstr>Cloud Native &amp; Vendor Neutral</vt:lpstr>
      <vt:lpstr>PowerPoint Presentation</vt:lpstr>
      <vt:lpstr>PowerPoint Presentation</vt:lpstr>
      <vt:lpstr>PowerPoint Presentation</vt:lpstr>
      <vt:lpstr>Kubernetes &amp; OKE Demo</vt:lpstr>
      <vt:lpstr>RequestCounter Microservice – V1</vt:lpstr>
      <vt:lpstr>RequestCounter Microservice – V1</vt:lpstr>
      <vt:lpstr>RequestCounter Microservice – V1</vt:lpstr>
      <vt:lpstr>RequestCounter Microservice – V2</vt:lpstr>
      <vt:lpstr>PowerPoint Presentation</vt:lpstr>
      <vt:lpstr>Automated Container [Build | Stock | Deliver] Pipelines</vt:lpstr>
      <vt:lpstr>Wercker: Build, Test, Push and Deploy Pipelines for Containers</vt:lpstr>
      <vt:lpstr>Oracle Container Registry for Your Images</vt:lpstr>
      <vt:lpstr>PowerPoint Presentation</vt:lpstr>
      <vt:lpstr>Microservice Runtime Platform - plus</vt:lpstr>
      <vt:lpstr>PowerPoint Presentation</vt:lpstr>
      <vt:lpstr>Istio – Service Mesh Operations</vt:lpstr>
      <vt:lpstr>PowerPoint Presentation</vt:lpstr>
      <vt:lpstr>Envoy Sidecar</vt:lpstr>
      <vt:lpstr>Serverless</vt:lpstr>
      <vt:lpstr>Open Source Serverless  Function Platform</vt:lpstr>
      <vt:lpstr>Project Fn has announced support for</vt:lpstr>
      <vt:lpstr>Managed Serverless Platform on Oracle Public Cloud</vt:lpstr>
      <vt:lpstr>Microservices Platform (Kubernetes &amp; Istio) ++</vt:lpstr>
      <vt:lpstr>Oracle Container Native  Microservices Architecture</vt:lpstr>
      <vt:lpstr>Thank you  Dank je wel  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410</cp:revision>
  <dcterms:created xsi:type="dcterms:W3CDTF">2017-09-25T11:59:01Z</dcterms:created>
  <dcterms:modified xsi:type="dcterms:W3CDTF">2018-09-24T17:22:57Z</dcterms:modified>
</cp:coreProperties>
</file>